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1.xml" ContentType="application/vnd.openxmlformats-officedocument.presentationml.slide+xml"/>
  <Override PartName="/ppt/notesSlides/notesSlide2.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notesSlides/notesSlide3.xml" ContentType="application/vnd.openxmlformats-officedocument.presentationml.notesSlide+xml"/>
  <Override PartName="/ppt/notesSlides/notesSlide17.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4"/>
  </p:notesMasterIdLst>
  <p:sldIdLst>
    <p:sldId id="345" r:id="rId2"/>
    <p:sldId id="333" r:id="rId3"/>
    <p:sldId id="346" r:id="rId4"/>
    <p:sldId id="347" r:id="rId5"/>
    <p:sldId id="348" r:id="rId6"/>
    <p:sldId id="349" r:id="rId7"/>
    <p:sldId id="350" r:id="rId8"/>
    <p:sldId id="351" r:id="rId9"/>
    <p:sldId id="352" r:id="rId10"/>
    <p:sldId id="353" r:id="rId11"/>
    <p:sldId id="354" r:id="rId12"/>
    <p:sldId id="355" r:id="rId13"/>
    <p:sldId id="356" r:id="rId14"/>
    <p:sldId id="357" r:id="rId15"/>
    <p:sldId id="358" r:id="rId16"/>
    <p:sldId id="359" r:id="rId17"/>
    <p:sldId id="360" r:id="rId18"/>
    <p:sldId id="361" r:id="rId19"/>
    <p:sldId id="362" r:id="rId20"/>
    <p:sldId id="363" r:id="rId21"/>
    <p:sldId id="364" r:id="rId22"/>
    <p:sldId id="365" r:id="rId23"/>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1pPr>
    <a:lvl2pPr marL="0" marR="0" indent="2286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866B7"/>
    <a:srgbClr val="703FA0"/>
    <a:srgbClr val="AD2B2A"/>
    <a:srgbClr val="03BAFD"/>
    <a:srgbClr val="41B65D"/>
    <a:srgbClr val="9E814A"/>
    <a:srgbClr val="4867B7"/>
    <a:srgbClr val="2D46B1"/>
    <a:srgbClr val="703F9F"/>
    <a:srgbClr val="602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398CCE"/>
          </a:solidFill>
        </a:fill>
      </a:tcStyle>
    </a:firstCol>
    <a:lastRow>
      <a:tcTxStyle b="off" i="off">
        <a:fontRef idx="minor">
          <a:srgbClr val="000000"/>
        </a:fontRef>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5AC831"/>
          </a:solidFill>
        </a:fill>
      </a:tcStyle>
    </a:firstCol>
    <a:lastRow>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lastRow>
    <a:firstRow>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2"/>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E6E4D7"/>
          </a:solidFill>
        </a:fill>
      </a:tcStyle>
    </a:wholeTbl>
    <a:band2H>
      <a:tcTxStyle/>
      <a:tcStyle>
        <a:tcBdr/>
        <a:fill>
          <a:solidFill>
            <a:srgbClr val="C3C2C2"/>
          </a:solidFill>
        </a:fill>
      </a:tcStyle>
    </a:band2H>
    <a:firstCol>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09C99"/>
          </a:solidFill>
        </a:fill>
      </a:tcStyle>
    </a:firstCol>
    <a:la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lastRow>
    <a:fir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EBEBEB"/>
          </a:solidFill>
        </a:fill>
      </a:tcStyle>
    </a:wholeTbl>
    <a:band2H>
      <a:tcTxStyle/>
      <a:tcStyle>
        <a:tcBdr/>
        <a:fill>
          <a:solidFill>
            <a:srgbClr val="DCE5E6"/>
          </a:solidFill>
        </a:fill>
      </a:tcStyle>
    </a:band2H>
    <a:firstCol>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Col>
    <a:la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lastRow>
    <a:fir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D0D1D2"/>
          </a:solidFill>
        </a:fill>
      </a:tcStyle>
    </a:wholeTbl>
    <a:band2H>
      <a:tcTxStyle/>
      <a:tcStyle>
        <a:tcBdr/>
        <a:fill>
          <a:solidFill>
            <a:srgbClr val="DEDEDF"/>
          </a:solidFill>
        </a:fill>
      </a:tcStyle>
    </a:band2H>
    <a:firstCol>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761"/>
          </a:solidFill>
        </a:fill>
      </a:tcStyle>
    </a:firstCol>
    <a:la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909398"/>
          </a:solidFill>
        </a:fill>
      </a:tcStyle>
    </a:lastRow>
    <a:fir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67C85"/>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a:ea typeface="Helvetica"/>
          <a:cs typeface="Helvetica"/>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5734" autoAdjust="0"/>
    <p:restoredTop sz="81954" autoAdjust="0"/>
  </p:normalViewPr>
  <p:slideViewPr>
    <p:cSldViewPr snapToGrid="0">
      <p:cViewPr varScale="1">
        <p:scale>
          <a:sx n="47" d="100"/>
          <a:sy n="47" d="100"/>
        </p:scale>
        <p:origin x="1904" y="224"/>
      </p:cViewPr>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ustomXml" Target="../customXml/item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 Id="rId30" Type="http://schemas.openxmlformats.org/officeDocument/2006/relationships/customXml" Target="../customXml/item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12" name="Shape 612"/>
          <p:cNvSpPr>
            <a:spLocks noGrp="1" noRot="1" noChangeAspect="1"/>
          </p:cNvSpPr>
          <p:nvPr>
            <p:ph type="sldImg"/>
          </p:nvPr>
        </p:nvSpPr>
        <p:spPr>
          <a:xfrm>
            <a:off x="1143000" y="685800"/>
            <a:ext cx="4572000" cy="3429000"/>
          </a:xfrm>
          <a:prstGeom prst="rect">
            <a:avLst/>
          </a:prstGeom>
        </p:spPr>
        <p:txBody>
          <a:bodyPr/>
          <a:lstStyle/>
          <a:p>
            <a:endParaRPr/>
          </a:p>
        </p:txBody>
      </p:sp>
      <p:sp>
        <p:nvSpPr>
          <p:cNvPr id="613" name="Shape 613"/>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Good morning. My name is Bulent Soykan. Today, I am presenting our work on physics-constrained procedural environments. We built this framework to improve how we validate autonomous maneuver and logistics systems. I want to thank my co-authors Ghaith Rabadi, Grace Bochenek, and Victor J. Paul for their contributions to this research.</a:t>
            </a:r>
          </a:p>
        </p:txBody>
      </p:sp>
    </p:spTree>
    <p:extLst>
      <p:ext uri="{BB962C8B-B14F-4D97-AF65-F5344CB8AC3E}">
        <p14:creationId xmlns:p14="http://schemas.microsoft.com/office/powerpoint/2010/main" val="32484277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Many current test setups use uniform random sampling to place vehicles on a map. On complex terrain, this generates invalid test vectors and introduces noise into the results. We use a method called rejection-free sampling. We define a valid initialization set based strictly on the vehicle's slope limits. By sampling only from this set, we guarantee that every evaluation episode begins in a valid state. If the vehicle gets stuck later, we know it was a failure in the autonomous planning logic, not a bad spawn point.</a:t>
            </a:r>
          </a:p>
        </p:txBody>
      </p:sp>
    </p:spTree>
    <p:extLst>
      <p:ext uri="{BB962C8B-B14F-4D97-AF65-F5344CB8AC3E}">
        <p14:creationId xmlns:p14="http://schemas.microsoft.com/office/powerpoint/2010/main" val="19687867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Standard simulations often calculate energy drain purely based on distance. We implemented a physics-based model instead. Our formula scales the base consumption rate by the velocity and the terrain slope. Driving up a 30-degree incline doubles the rate of energy depletion. The autonomous planner must now treat the terrain gradient as a high-cost variable. This exposes flaws in pathfinders that only look at geometry.</a:t>
            </a:r>
          </a:p>
        </p:txBody>
      </p:sp>
    </p:spTree>
    <p:extLst>
      <p:ext uri="{BB962C8B-B14F-4D97-AF65-F5344CB8AC3E}">
        <p14:creationId xmlns:p14="http://schemas.microsoft.com/office/powerpoint/2010/main" val="40975444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In contested environments, automated resupply will sometimes fail. We model these requests as a Bernoulli trial. Under high-threat conditions, a request has a 60 percent chance of immediate success. It has a 20 percent chance of total failure, and a 20 percent chance of being delayed. This forces the autonomous system to maintain safety buffers. It cannot wait until it has 5 percent fuel to request support. It must also be capable of executing contingency logic, like entering a low-power state while waiting for a delayed supply delivery.</a:t>
            </a:r>
          </a:p>
        </p:txBody>
      </p:sp>
    </p:spTree>
    <p:extLst>
      <p:ext uri="{BB962C8B-B14F-4D97-AF65-F5344CB8AC3E}">
        <p14:creationId xmlns:p14="http://schemas.microsoft.com/office/powerpoint/2010/main" val="38620629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Before we can blame the autonomous system for a failure, we must prove our testbed is fair and deterministic. We follow DoD guidelines for validation. To do this, we built a "Digital Twin" headless testbed. It is a Python-based kernel that runs our exact production logic but renders to a simple 2D surface. This allows us to verify boundary constraints and line-of-sight masking without the overhead of heavy vehicle physics. It severely reduces debugging time.</a:t>
            </a:r>
          </a:p>
        </p:txBody>
      </p:sp>
    </p:spTree>
    <p:extLst>
      <p:ext uri="{BB962C8B-B14F-4D97-AF65-F5344CB8AC3E}">
        <p14:creationId xmlns:p14="http://schemas.microsoft.com/office/powerpoint/2010/main" val="16168498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We also wrote an automated suite of 31 deterministic unit tests. Ten of these tests focus on terrain logic. They verify that our engine can correctly identify sub-pixel edge cases, like a single steep pixel hidden in a flat field. The other 21 tests focus on logistics. They ensure that energy consumption is strictly non-negative. This prevents a common simulation exploit where a vehicle might "regenerate" fuel by driving downhill or backward.</a:t>
            </a:r>
          </a:p>
        </p:txBody>
      </p:sp>
    </p:spTree>
    <p:extLst>
      <p:ext uri="{BB962C8B-B14F-4D97-AF65-F5344CB8AC3E}">
        <p14:creationId xmlns:p14="http://schemas.microsoft.com/office/powerpoint/2010/main" val="6735541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We ran two experiments to prove our framework's utility. In Experiment A, we placed two thousand agents on a high-relief map. One thousand used random sampling, and one thousand used our terrain-aware generation. Random placement resulted in a 71.8 percent failure rate. This means over 70 percent of those test cases would have yielded false positives. Our framework achieved a zero percent failure rate.</a:t>
            </a:r>
          </a:p>
        </p:txBody>
      </p:sp>
    </p:spTree>
    <p:extLst>
      <p:ext uri="{BB962C8B-B14F-4D97-AF65-F5344CB8AC3E}">
        <p14:creationId xmlns:p14="http://schemas.microsoft.com/office/powerpoint/2010/main" val="24903069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This slide visualizes the results of Experiment A. On the left, you see random placement. The red marks indicate agents spawned on impassable terrain. The test data here is mostly useless. On the right, you see our terrain-aware placement. The agents are strictly confined to valid corridors and key terrain features. This proves procedural terrain analysis is a mandatory first step for valid testing.</a:t>
            </a:r>
          </a:p>
        </p:txBody>
      </p:sp>
    </p:spTree>
    <p:extLst>
      <p:ext uri="{BB962C8B-B14F-4D97-AF65-F5344CB8AC3E}">
        <p14:creationId xmlns:p14="http://schemas.microsoft.com/office/powerpoint/2010/main" val="27871802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In Experiment B, we tested logistics endurance using a baseline autonomous planner. We ran 100 supply routes under permissive conditions with zero interdiction. We ran another 100 routes under contested conditions with 40 percent interdiction. In the contested environment, mission completion dropped to 82 percent. Eighteen vehicles suffered total energy starvation. This proves our framework successfully induces operational failure modes and exposes brittleness in planners that lack dynamic energy buffers.</a:t>
            </a:r>
          </a:p>
        </p:txBody>
      </p:sp>
    </p:spTree>
    <p:extLst>
      <p:ext uri="{BB962C8B-B14F-4D97-AF65-F5344CB8AC3E}">
        <p14:creationId xmlns:p14="http://schemas.microsoft.com/office/powerpoint/2010/main" val="31760509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We then ran a sensitivity analysis across different interdiction rates. The data shows that even a small 10 percent chance of supply failure causes an immediate 8 percent drop in mission completion. Furthermore, agents that survived a 60 percent interdiction rate arrived with significantly depleted fuel reserves. They had to endure multiple delay penalties to finish the mission.</a:t>
            </a:r>
          </a:p>
        </p:txBody>
      </p:sp>
    </p:spTree>
    <p:extLst>
      <p:ext uri="{BB962C8B-B14F-4D97-AF65-F5344CB8AC3E}">
        <p14:creationId xmlns:p14="http://schemas.microsoft.com/office/powerpoint/2010/main" val="6684115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To be useful for hardware-in-the-loop testing, the system must be fast. Our gradient-based slope analysis processes one million data points in about 200 milliseconds. This is a one-time cost at initialization. After that, point queries take microseconds. Our state transmission is also highly efficient. Serializing a 100-entity manifest and sending it over our UDP bridge takes less than one millisecond. We can easily support update frequencies of 60 Hertz or higher.</a:t>
            </a:r>
          </a:p>
        </p:txBody>
      </p:sp>
    </p:spTree>
    <p:extLst>
      <p:ext uri="{BB962C8B-B14F-4D97-AF65-F5344CB8AC3E}">
        <p14:creationId xmlns:p14="http://schemas.microsoft.com/office/powerpoint/2010/main" val="2830817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Here is a brief look at our agenda. I will start by defining the gap in current autonomy validation. Then, I will walk through our system architecture, focusing on how we model terrain and logistics constraints. Finally, I will share our experimental results and our approach to system accreditation.</a:t>
            </a:r>
          </a:p>
        </p:txBody>
      </p:sp>
    </p:spTree>
    <p:extLst>
      <p:ext uri="{BB962C8B-B14F-4D97-AF65-F5344CB8AC3E}">
        <p14:creationId xmlns:p14="http://schemas.microsoft.com/office/powerpoint/2010/main" val="41542799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In conclusion, we successfully eliminated initialization errors by using gradient-based constraint masks. We introduced operationally relevant friction by coupling terrain gradients to energy burn rates. We exposed the fragility of non-robust planners through stochastic logistics modeling. Finally, we verified the entire system through an open-architecture, headless methodology, providing a rigorous testbed suitable for formal DoD accreditation.</a:t>
            </a:r>
          </a:p>
        </p:txBody>
      </p:sp>
    </p:spTree>
    <p:extLst>
      <p:ext uri="{BB962C8B-B14F-4D97-AF65-F5344CB8AC3E}">
        <p14:creationId xmlns:p14="http://schemas.microsoft.com/office/powerpoint/2010/main" val="276180472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Our immediate next step is real-world geospatial ingestion. We will integrate standard bindings to ingest DTED and SRTM datasets so engineers can test against exact deployment topography. We will also fully implement bidirectional telemetry. This will allow the high-fidelity physics engine to report dynamic mobility events, like wheel slip, back to our logic kernel. Finally, we plan to expand our energy models to support specific powertrain profiles, comparing hybrid-electric discharge against internal combustion.</a:t>
            </a:r>
          </a:p>
        </p:txBody>
      </p:sp>
    </p:spTree>
    <p:extLst>
      <p:ext uri="{BB962C8B-B14F-4D97-AF65-F5344CB8AC3E}">
        <p14:creationId xmlns:p14="http://schemas.microsoft.com/office/powerpoint/2010/main" val="3632667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We would like to acknowledge the technical and financial support of the Automotive Research Center in accordance with our cooperative agreement with the U.S. Army DEVCOM Ground Vehicle Systems Center. Thank you for your time. I am happy to take any questions.</a:t>
            </a:r>
          </a:p>
        </p:txBody>
      </p:sp>
    </p:spTree>
    <p:extLst>
      <p:ext uri="{BB962C8B-B14F-4D97-AF65-F5344CB8AC3E}">
        <p14:creationId xmlns:p14="http://schemas.microsoft.com/office/powerpoint/2010/main" val="4746671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We have a problem in how we test autonomous systems. Algorithms often perform flawlessly in simulations but fail in the field. This happens because our simulations are too forgiving. Many testbeds lack physical friction. They allow vehicles to drive up steep hills without energy penalties. They also assume resupply is guaranteed and instant. Because of this, autonomous systems learn brittle policies. They optimize for the shortest geometric path, which is often physically impassable or logistically impossible in the real world.</a:t>
            </a:r>
          </a:p>
        </p:txBody>
      </p:sp>
    </p:spTree>
    <p:extLst>
      <p:ext uri="{BB962C8B-B14F-4D97-AF65-F5344CB8AC3E}">
        <p14:creationId xmlns:p14="http://schemas.microsoft.com/office/powerpoint/2010/main" val="23131923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To fix this, we need to shift our focus. We must move away from just visualizing scenarios and move toward generating strict constraints. Our framework does this through two core mechanisms. First, we use terrain-aware constraint generation. We analyze heightmaps to enforce strict mobility limits. This stops the simulation from spawning vehicles in impossible states. Second, we use contested logistics stress-testing. We track energy states based on terrain friction and use probability to simulate supply chain failures.</a:t>
            </a:r>
          </a:p>
        </p:txBody>
      </p:sp>
    </p:spTree>
    <p:extLst>
      <p:ext uri="{BB962C8B-B14F-4D97-AF65-F5344CB8AC3E}">
        <p14:creationId xmlns:p14="http://schemas.microsoft.com/office/powerpoint/2010/main" val="18986252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We built the testbed with a modular architecture. We completely separate the environmental ground truth from the decision-making logic of the system under test. This supports both software and hardware-in-the-loop pipelines. The pipeline has four stages. A stochastic event injector introduces random variables like weather or threat updates. The logic kernel enforces the physical rules. A low-latency UDP layer handles data transmission. Finally, a C++ plugin manages the visual and sensor emulation in the game engine.</a:t>
            </a:r>
          </a:p>
        </p:txBody>
      </p:sp>
    </p:spTree>
    <p:extLst>
      <p:ext uri="{BB962C8B-B14F-4D97-AF65-F5344CB8AC3E}">
        <p14:creationId xmlns:p14="http://schemas.microsoft.com/office/powerpoint/2010/main" val="13290739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The logic kernel is the brain of our testbed. It ensures physical and logical consistency. It uses three sub-modules. The constraint manager translates abstract threats into concrete penalties, like fuel leaks. The terrain analysis engine checks the map to ensure the autonomous vehicle starts in a valid location. The logistics state machine tracks the true fuel and ammo levels of every entity. The output is a validated scenario manifest. This manifest is the indisputable state of the world.</a:t>
            </a:r>
          </a:p>
        </p:txBody>
      </p:sp>
    </p:spTree>
    <p:extLst>
      <p:ext uri="{BB962C8B-B14F-4D97-AF65-F5344CB8AC3E}">
        <p14:creationId xmlns:p14="http://schemas.microsoft.com/office/powerpoint/2010/main" val="35965280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We use strict data schemas to guarantee type safety between our Python kernel and the C++ engine. If our procedural logic fails and generates an impossible test case, the schema validator intercepts it before it reaches the simulation. We define exact structures for kinematic vectors, operational status, and environmental variables. Fuel, for example, is a strict boundary condition bound between zero and one hundred.</a:t>
            </a:r>
          </a:p>
        </p:txBody>
      </p:sp>
    </p:spTree>
    <p:extLst>
      <p:ext uri="{BB962C8B-B14F-4D97-AF65-F5344CB8AC3E}">
        <p14:creationId xmlns:p14="http://schemas.microsoft.com/office/powerpoint/2010/main" val="560367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To define the Operational Design Domain, we need a mobility oracle. We start with a grayscale heightmap. We use a central finite-difference approximation to compute the gradient vector of the elevation field. The equations on screen show how we calculate the partial derivatives to find the exact slope angle at any given coordinate. This gives us the mathematical ground truth for what the vehicle can and cannot traverse.</a:t>
            </a:r>
          </a:p>
        </p:txBody>
      </p:sp>
    </p:spTree>
    <p:extLst>
      <p:ext uri="{BB962C8B-B14F-4D97-AF65-F5344CB8AC3E}">
        <p14:creationId xmlns:p14="http://schemas.microsoft.com/office/powerpoint/2010/main" val="11917434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Once we have the slope data, we divide the map into three distinct zones. The first is "NO GO" terrain. For our tests, this is any slope over 30 degrees. This is a hard constraint where the vehicle cannot go. The second is "KEY TERRAIN." These are areas that are traversable but sit in the top 20 percent of elevation. We use these for generating high-cost navigation goals. The third is the "MOBILITY CORRIDOR." This is the remaining flat, traversable terrain where standard maneuver occurs.</a:t>
            </a:r>
          </a:p>
        </p:txBody>
      </p:sp>
    </p:spTree>
    <p:extLst>
      <p:ext uri="{BB962C8B-B14F-4D97-AF65-F5344CB8AC3E}">
        <p14:creationId xmlns:p14="http://schemas.microsoft.com/office/powerpoint/2010/main" val="311032572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7F429CA-C8A6-F850-C039-F94C446FFD0E}"/>
              </a:ext>
            </a:extLst>
          </p:cNvPr>
          <p:cNvSpPr/>
          <p:nvPr userDrawn="1"/>
        </p:nvSpPr>
        <p:spPr>
          <a:xfrm>
            <a:off x="0" y="0"/>
            <a:ext cx="24384000" cy="9061938"/>
          </a:xfrm>
          <a:prstGeom prst="rect">
            <a:avLst/>
          </a:prstGeom>
          <a:solidFill>
            <a:srgbClr val="9E814A"/>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6" name="Picture 5">
            <a:extLst>
              <a:ext uri="{FF2B5EF4-FFF2-40B4-BE49-F238E27FC236}">
                <a16:creationId xmlns:a16="http://schemas.microsoft.com/office/drawing/2014/main" id="{DC88A83D-C345-E0FD-7A4E-1717B953E7D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24383999"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4461119"/>
            <a:ext cx="19594513" cy="6012917"/>
          </a:xfrm>
          <a:prstGeom prst="rect">
            <a:avLst/>
          </a:prstGeom>
        </p:spPr>
        <p:txBody>
          <a:bodyPr lIns="0" tIns="0" rIns="0" bIns="0"/>
          <a:lstStyle>
            <a:lvl1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81199" y="3300785"/>
            <a:ext cx="19604183" cy="1857155"/>
          </a:xfrm>
          <a:prstGeom prst="rect">
            <a:avLst/>
          </a:prstGeom>
        </p:spPr>
        <p:txBody>
          <a:bodyPr lIns="0"/>
          <a:lstStyle>
            <a:lvl1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1pPr>
            <a:lvl2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2pPr>
            <a:lvl3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3pPr>
            <a:lvl4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4pPr>
            <a:lvl5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GRAVIDIENT. Unique Design Concept">
            <a:extLst>
              <a:ext uri="{FF2B5EF4-FFF2-40B4-BE49-F238E27FC236}">
                <a16:creationId xmlns:a16="http://schemas.microsoft.com/office/drawing/2014/main" id="{14F65F1F-5EB4-AAFE-8F1A-C229657193EB}"/>
              </a:ext>
            </a:extLst>
          </p:cNvPr>
          <p:cNvSpPr txBox="1"/>
          <p:nvPr userDrawn="1"/>
        </p:nvSpPr>
        <p:spPr>
          <a:xfrm>
            <a:off x="17156178" y="457200"/>
            <a:ext cx="6808722" cy="74892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chemeClr val="bg1"/>
                </a:solidFill>
                <a:latin typeface="Arial" panose="020B0604020202020204" pitchFamily="34" charset="0"/>
                <a:ea typeface="Roboto Black" panose="02000000000000000000" pitchFamily="2" charset="0"/>
                <a:cs typeface="Arial" panose="020B0604020202020204" pitchFamily="34" charset="0"/>
              </a:rPr>
              <a:t>OPEN SESSION</a:t>
            </a:r>
            <a:endParaRPr lang="en-US" sz="4200" b="1" i="0" spc="200" baseline="0" dirty="0">
              <a:solidFill>
                <a:schemeClr val="bg1"/>
              </a:solidFill>
              <a:latin typeface="Arial" panose="020B0604020202020204" pitchFamily="34" charset="0"/>
              <a:ea typeface="Roboto Black" panose="02000000000000000000" pitchFamily="2" charset="0"/>
              <a:cs typeface="Arial" panose="020B0604020202020204" pitchFamily="34" charset="0"/>
              <a:sym typeface="Inter Light"/>
            </a:endParaRPr>
          </a:p>
        </p:txBody>
      </p:sp>
    </p:spTree>
    <p:extLst>
      <p:ext uri="{BB962C8B-B14F-4D97-AF65-F5344CB8AC3E}">
        <p14:creationId xmlns:p14="http://schemas.microsoft.com/office/powerpoint/2010/main" val="1792766489"/>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AAR">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p:nvPr userDrawn="1"/>
        </p:nvSpPr>
        <p:spPr>
          <a:xfrm>
            <a:off x="0" y="12957048"/>
            <a:ext cx="24384000" cy="449705"/>
          </a:xfrm>
          <a:prstGeom prst="rect">
            <a:avLst/>
          </a:prstGeom>
          <a:solidFill>
            <a:srgbClr val="703F9F"/>
          </a:solidFill>
          <a:ln w="12700" cap="flat">
            <a:solidFill>
              <a:schemeClr val="accent1"/>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2" name="GRAVIDIENT. Unique Design Concept">
            <a:extLst>
              <a:ext uri="{FF2B5EF4-FFF2-40B4-BE49-F238E27FC236}">
                <a16:creationId xmlns:a16="http://schemas.microsoft.com/office/drawing/2014/main" id="{05082E6A-CEA3-F57C-296F-DB32C24FB3C5}"/>
              </a:ext>
            </a:extLst>
          </p:cNvPr>
          <p:cNvSpPr txBox="1"/>
          <p:nvPr userDrawn="1"/>
        </p:nvSpPr>
        <p:spPr>
          <a:xfrm>
            <a:off x="9946341" y="457200"/>
            <a:ext cx="14003904" cy="13952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rgbClr val="703F9F"/>
                </a:solidFill>
                <a:latin typeface="Arial" panose="020B0604020202020204" pitchFamily="34" charset="0"/>
                <a:ea typeface="Roboto" panose="02000000000000000000" pitchFamily="2" charset="0"/>
                <a:cs typeface="Arial" panose="020B0604020202020204" pitchFamily="34" charset="0"/>
              </a:rPr>
              <a:t>AUTONOMY, ARTIFICIAL </a:t>
            </a:r>
            <a:br>
              <a:rPr lang="en-US" sz="4200" b="1" i="0" spc="200" baseline="0" dirty="0">
                <a:solidFill>
                  <a:srgbClr val="703F9F"/>
                </a:solidFill>
                <a:latin typeface="Arial" panose="020B0604020202020204" pitchFamily="34" charset="0"/>
                <a:ea typeface="Roboto" panose="02000000000000000000" pitchFamily="2" charset="0"/>
                <a:cs typeface="Arial" panose="020B0604020202020204" pitchFamily="34" charset="0"/>
              </a:rPr>
            </a:br>
            <a:r>
              <a:rPr lang="en-US" sz="4200" b="1" i="0" spc="200" baseline="0" dirty="0">
                <a:solidFill>
                  <a:srgbClr val="703F9F"/>
                </a:solidFill>
                <a:latin typeface="Arial" panose="020B0604020202020204" pitchFamily="34" charset="0"/>
                <a:ea typeface="Roboto" panose="02000000000000000000" pitchFamily="2" charset="0"/>
                <a:cs typeface="Arial" panose="020B0604020202020204" pitchFamily="34" charset="0"/>
              </a:rPr>
              <a:t>INTELLIGENCE &amp; ROBOTICS</a:t>
            </a:r>
            <a:endParaRPr lang="en-US" sz="4200" b="1" i="0" spc="200" baseline="0" dirty="0">
              <a:solidFill>
                <a:srgbClr val="703F9F"/>
              </a:solidFill>
              <a:latin typeface="Arial" panose="020B0604020202020204" pitchFamily="34" charset="0"/>
              <a:ea typeface="Roboto" panose="02000000000000000000" pitchFamily="2" charset="0"/>
              <a:cs typeface="Arial" panose="020B0604020202020204" pitchFamily="34" charset="0"/>
              <a:sym typeface="Inter Light"/>
            </a:endParaRPr>
          </a:p>
        </p:txBody>
      </p:sp>
      <p:pic>
        <p:nvPicPr>
          <p:cNvPr id="18" name="Picture 17">
            <a:extLst>
              <a:ext uri="{FF2B5EF4-FFF2-40B4-BE49-F238E27FC236}">
                <a16:creationId xmlns:a16="http://schemas.microsoft.com/office/drawing/2014/main" id="{DC0D62C8-06E7-1F8F-F780-9E09F11FE8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9" y="11815021"/>
            <a:ext cx="24383960" cy="1900977"/>
          </a:xfrm>
          <a:prstGeom prst="rect">
            <a:avLst/>
          </a:prstGeom>
        </p:spPr>
      </p:pic>
      <p:sp>
        <p:nvSpPr>
          <p:cNvPr id="5" name="Text Placeholder 19">
            <a:extLst>
              <a:ext uri="{FF2B5EF4-FFF2-40B4-BE49-F238E27FC236}">
                <a16:creationId xmlns:a16="http://schemas.microsoft.com/office/drawing/2014/main" id="{39ACA48D-9B51-21B0-E698-48F935FE8AEF}"/>
              </a:ext>
            </a:extLst>
          </p:cNvPr>
          <p:cNvSpPr>
            <a:spLocks noGrp="1"/>
          </p:cNvSpPr>
          <p:nvPr>
            <p:ph type="body" sz="quarter" idx="10"/>
          </p:nvPr>
        </p:nvSpPr>
        <p:spPr>
          <a:xfrm>
            <a:off x="1981200" y="2479920"/>
            <a:ext cx="19594513" cy="10004425"/>
          </a:xfrm>
          <a:prstGeom prst="rect">
            <a:avLst/>
          </a:prstGeom>
        </p:spPr>
        <p:txBody>
          <a:bodyPr lIns="0" tIns="0" rIns="0" bIns="0"/>
          <a:lstStyle>
            <a:lvl1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6">
            <a:extLst>
              <a:ext uri="{FF2B5EF4-FFF2-40B4-BE49-F238E27FC236}">
                <a16:creationId xmlns:a16="http://schemas.microsoft.com/office/drawing/2014/main" id="{F00EA06A-4471-C4BF-5DA3-E893EBE8873E}"/>
              </a:ext>
            </a:extLst>
          </p:cNvPr>
          <p:cNvSpPr>
            <a:spLocks noGrp="1"/>
          </p:cNvSpPr>
          <p:nvPr>
            <p:ph type="body" sz="quarter" idx="11"/>
          </p:nvPr>
        </p:nvSpPr>
        <p:spPr>
          <a:xfrm>
            <a:off x="1981200" y="238931"/>
            <a:ext cx="13127502" cy="1857155"/>
          </a:xfrm>
          <a:prstGeom prst="rect">
            <a:avLst/>
          </a:prstGeom>
        </p:spPr>
        <p:txBody>
          <a:bodyPr lIns="0"/>
          <a:lstStyle>
            <a:lvl1pPr algn="l">
              <a:defRPr sz="7200" b="1" i="0">
                <a:latin typeface="Arial" panose="020B0604020202020204" pitchFamily="34" charset="0"/>
                <a:ea typeface="Roboto" panose="02000000000000000000" pitchFamily="2" charset="0"/>
                <a:cs typeface="Arial" panose="020B0604020202020204" pitchFamily="34" charset="0"/>
              </a:defRPr>
            </a:lvl1pPr>
            <a:lvl2pPr algn="l">
              <a:defRPr sz="7200" b="1" i="0">
                <a:latin typeface="Arial" panose="020B0604020202020204" pitchFamily="34" charset="0"/>
                <a:ea typeface="Roboto" panose="02000000000000000000" pitchFamily="2" charset="0"/>
                <a:cs typeface="Arial" panose="020B0604020202020204" pitchFamily="34" charset="0"/>
              </a:defRPr>
            </a:lvl2pPr>
            <a:lvl3pPr algn="l">
              <a:defRPr sz="7200" b="1" i="0">
                <a:latin typeface="Arial" panose="020B0604020202020204" pitchFamily="34" charset="0"/>
                <a:ea typeface="Roboto" panose="02000000000000000000" pitchFamily="2" charset="0"/>
                <a:cs typeface="Arial" panose="020B0604020202020204" pitchFamily="34" charset="0"/>
              </a:defRPr>
            </a:lvl3pPr>
            <a:lvl4pPr algn="l">
              <a:defRPr sz="7200" b="1" i="0">
                <a:latin typeface="Arial" panose="020B0604020202020204" pitchFamily="34" charset="0"/>
                <a:ea typeface="Roboto" panose="02000000000000000000" pitchFamily="2" charset="0"/>
                <a:cs typeface="Arial" panose="020B0604020202020204" pitchFamily="34" charset="0"/>
              </a:defRPr>
            </a:lvl4pPr>
            <a:lvl5pPr algn="l">
              <a:defRPr sz="7200" b="1" i="0">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95347934"/>
      </p:ext>
    </p:extLst>
  </p:cSld>
  <p:clrMapOvr>
    <a:masterClrMapping/>
  </p:clrMapOvr>
  <p:transition spd="med"/>
  <p:extLst>
    <p:ext uri="{DCECCB84-F9BA-43D5-87BE-67443E8EF086}">
      <p15:sldGuideLst xmlns:p15="http://schemas.microsoft.com/office/powerpoint/2012/main">
        <p15:guide id="1" pos="1248">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7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54087BB-CC68-B2C6-F9AF-08EE38D35128}"/>
              </a:ext>
            </a:extLst>
          </p:cNvPr>
          <p:cNvSpPr/>
          <p:nvPr userDrawn="1"/>
        </p:nvSpPr>
        <p:spPr>
          <a:xfrm>
            <a:off x="0" y="0"/>
            <a:ext cx="24384000" cy="9061938"/>
          </a:xfrm>
          <a:prstGeom prst="rect">
            <a:avLst/>
          </a:prstGeom>
          <a:solidFill>
            <a:srgbClr val="4866B7"/>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5" name="Picture 4">
            <a:extLst>
              <a:ext uri="{FF2B5EF4-FFF2-40B4-BE49-F238E27FC236}">
                <a16:creationId xmlns:a16="http://schemas.microsoft.com/office/drawing/2014/main" id="{FB2F1750-13EC-9FC8-E678-87A1751EB3E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24383999"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4461119"/>
            <a:ext cx="19594513" cy="6012917"/>
          </a:xfrm>
          <a:prstGeom prst="rect">
            <a:avLst/>
          </a:prstGeom>
        </p:spPr>
        <p:txBody>
          <a:bodyPr lIns="0" tIns="0" rIns="0" bIns="0"/>
          <a:lstStyle>
            <a:lvl1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81199" y="3300785"/>
            <a:ext cx="19604183" cy="1857155"/>
          </a:xfrm>
          <a:prstGeom prst="rect">
            <a:avLst/>
          </a:prstGeom>
        </p:spPr>
        <p:txBody>
          <a:bodyPr lIns="0"/>
          <a:lstStyle>
            <a:lvl1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1pPr>
            <a:lvl2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2pPr>
            <a:lvl3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3pPr>
            <a:lvl4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4pPr>
            <a:lvl5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GRAVIDIENT. Unique Design Concept">
            <a:extLst>
              <a:ext uri="{FF2B5EF4-FFF2-40B4-BE49-F238E27FC236}">
                <a16:creationId xmlns:a16="http://schemas.microsoft.com/office/drawing/2014/main" id="{3CD876A4-65FA-8CA5-F196-CC2E1A32B1F7}"/>
              </a:ext>
            </a:extLst>
          </p:cNvPr>
          <p:cNvSpPr txBox="1"/>
          <p:nvPr userDrawn="1"/>
        </p:nvSpPr>
        <p:spPr>
          <a:xfrm>
            <a:off x="17147242" y="457200"/>
            <a:ext cx="6808722" cy="74892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t>POWER &amp; MOBILITY</a:t>
            </a:r>
            <a:endPar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sym typeface="Inter Light"/>
            </a:endParaRPr>
          </a:p>
        </p:txBody>
      </p:sp>
    </p:spTree>
    <p:extLst>
      <p:ext uri="{BB962C8B-B14F-4D97-AF65-F5344CB8AC3E}">
        <p14:creationId xmlns:p14="http://schemas.microsoft.com/office/powerpoint/2010/main" val="103224017"/>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Power &amp; Mobility">
    <p:bg>
      <p:bgPr>
        <a:gradFill flip="none" rotWithShape="1">
          <a:gsLst>
            <a:gs pos="200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p:nvPr userDrawn="1"/>
        </p:nvSpPr>
        <p:spPr>
          <a:xfrm>
            <a:off x="0" y="12957048"/>
            <a:ext cx="24384000" cy="449705"/>
          </a:xfrm>
          <a:prstGeom prst="rect">
            <a:avLst/>
          </a:prstGeom>
          <a:solidFill>
            <a:srgbClr val="2D4682"/>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2" name="GRAVIDIENT. Unique Design Concept">
            <a:extLst>
              <a:ext uri="{FF2B5EF4-FFF2-40B4-BE49-F238E27FC236}">
                <a16:creationId xmlns:a16="http://schemas.microsoft.com/office/drawing/2014/main" id="{05082E6A-CEA3-F57C-296F-DB32C24FB3C5}"/>
              </a:ext>
            </a:extLst>
          </p:cNvPr>
          <p:cNvSpPr txBox="1"/>
          <p:nvPr userDrawn="1"/>
        </p:nvSpPr>
        <p:spPr>
          <a:xfrm>
            <a:off x="17147242" y="457200"/>
            <a:ext cx="6808722" cy="74892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rgbClr val="4867B7"/>
                </a:solidFill>
                <a:latin typeface="Arial" panose="020B0604020202020204" pitchFamily="34" charset="0"/>
                <a:ea typeface="Roboto" panose="02000000000000000000" pitchFamily="2" charset="0"/>
                <a:cs typeface="Arial" panose="020B0604020202020204" pitchFamily="34" charset="0"/>
              </a:rPr>
              <a:t>POWER &amp; MOBILITY </a:t>
            </a:r>
            <a:endParaRPr lang="en-US" sz="4200" b="1" i="0" spc="200" baseline="0" dirty="0">
              <a:solidFill>
                <a:srgbClr val="4867B7"/>
              </a:solidFill>
              <a:latin typeface="Arial" panose="020B0604020202020204" pitchFamily="34" charset="0"/>
              <a:ea typeface="Roboto" panose="02000000000000000000" pitchFamily="2" charset="0"/>
              <a:cs typeface="Arial" panose="020B0604020202020204" pitchFamily="34" charset="0"/>
              <a:sym typeface="Inter Light"/>
            </a:endParaRPr>
          </a:p>
        </p:txBody>
      </p:sp>
      <p:pic>
        <p:nvPicPr>
          <p:cNvPr id="18" name="Picture 17">
            <a:extLst>
              <a:ext uri="{FF2B5EF4-FFF2-40B4-BE49-F238E27FC236}">
                <a16:creationId xmlns:a16="http://schemas.microsoft.com/office/drawing/2014/main" id="{DC0D62C8-06E7-1F8F-F780-9E09F11FE8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9" y="11815021"/>
            <a:ext cx="24383960" cy="1900977"/>
          </a:xfrm>
          <a:prstGeom prst="rect">
            <a:avLst/>
          </a:prstGeom>
        </p:spPr>
      </p:pic>
      <p:sp>
        <p:nvSpPr>
          <p:cNvPr id="5" name="Text Placeholder 19">
            <a:extLst>
              <a:ext uri="{FF2B5EF4-FFF2-40B4-BE49-F238E27FC236}">
                <a16:creationId xmlns:a16="http://schemas.microsoft.com/office/drawing/2014/main" id="{BEF8C8C5-048F-F599-DC11-22FC705AAA4D}"/>
              </a:ext>
            </a:extLst>
          </p:cNvPr>
          <p:cNvSpPr>
            <a:spLocks noGrp="1"/>
          </p:cNvSpPr>
          <p:nvPr>
            <p:ph type="body" sz="quarter" idx="10"/>
          </p:nvPr>
        </p:nvSpPr>
        <p:spPr>
          <a:xfrm>
            <a:off x="1981200" y="2479920"/>
            <a:ext cx="19594513" cy="10004425"/>
          </a:xfrm>
          <a:prstGeom prst="rect">
            <a:avLst/>
          </a:prstGeom>
        </p:spPr>
        <p:txBody>
          <a:bodyPr lIns="0" tIns="0" rIns="0" bIns="0"/>
          <a:lstStyle>
            <a:lvl1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6">
            <a:extLst>
              <a:ext uri="{FF2B5EF4-FFF2-40B4-BE49-F238E27FC236}">
                <a16:creationId xmlns:a16="http://schemas.microsoft.com/office/drawing/2014/main" id="{1AA9B597-F2B4-4519-5FB1-A4342243F67B}"/>
              </a:ext>
            </a:extLst>
          </p:cNvPr>
          <p:cNvSpPr>
            <a:spLocks noGrp="1"/>
          </p:cNvSpPr>
          <p:nvPr>
            <p:ph type="body" sz="quarter" idx="11"/>
          </p:nvPr>
        </p:nvSpPr>
        <p:spPr>
          <a:xfrm>
            <a:off x="1981200" y="238931"/>
            <a:ext cx="13127502" cy="1857155"/>
          </a:xfrm>
          <a:prstGeom prst="rect">
            <a:avLst/>
          </a:prstGeom>
        </p:spPr>
        <p:txBody>
          <a:bodyPr lIns="0"/>
          <a:lstStyle>
            <a:lvl1pPr algn="l">
              <a:defRPr sz="7200" b="1" i="0">
                <a:latin typeface="Arial" panose="020B0604020202020204" pitchFamily="34" charset="0"/>
                <a:ea typeface="Roboto" panose="02000000000000000000" pitchFamily="2" charset="0"/>
                <a:cs typeface="Arial" panose="020B0604020202020204" pitchFamily="34" charset="0"/>
              </a:defRPr>
            </a:lvl1pPr>
            <a:lvl2pPr algn="l">
              <a:defRPr sz="7200" b="1" i="0">
                <a:latin typeface="Arial" panose="020B0604020202020204" pitchFamily="34" charset="0"/>
                <a:ea typeface="Roboto" panose="02000000000000000000" pitchFamily="2" charset="0"/>
                <a:cs typeface="Arial" panose="020B0604020202020204" pitchFamily="34" charset="0"/>
              </a:defRPr>
            </a:lvl2pPr>
            <a:lvl3pPr algn="l">
              <a:defRPr sz="7200" b="1" i="0">
                <a:latin typeface="Arial" panose="020B0604020202020204" pitchFamily="34" charset="0"/>
                <a:ea typeface="Roboto" panose="02000000000000000000" pitchFamily="2" charset="0"/>
                <a:cs typeface="Arial" panose="020B0604020202020204" pitchFamily="34" charset="0"/>
              </a:defRPr>
            </a:lvl3pPr>
            <a:lvl4pPr algn="l">
              <a:defRPr sz="7200" b="1" i="0">
                <a:latin typeface="Arial" panose="020B0604020202020204" pitchFamily="34" charset="0"/>
                <a:ea typeface="Roboto" panose="02000000000000000000" pitchFamily="2" charset="0"/>
                <a:cs typeface="Arial" panose="020B0604020202020204" pitchFamily="34" charset="0"/>
              </a:defRPr>
            </a:lvl4pPr>
            <a:lvl5pPr algn="l">
              <a:defRPr sz="7200" b="1" i="0">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18816401"/>
      </p:ext>
    </p:extLst>
  </p:cSld>
  <p:clrMapOvr>
    <a:masterClrMapping/>
  </p:clrMapOvr>
  <p:transition spd="med"/>
  <p:extLst>
    <p:ext uri="{DCECCB84-F9BA-43D5-87BE-67443E8EF086}">
      <p15:sldGuideLst xmlns:p15="http://schemas.microsoft.com/office/powerpoint/2012/main">
        <p15:guide id="1" pos="124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p:nvPr userDrawn="1"/>
        </p:nvSpPr>
        <p:spPr>
          <a:xfrm>
            <a:off x="0" y="12957048"/>
            <a:ext cx="24384000" cy="449705"/>
          </a:xfrm>
          <a:prstGeom prst="rect">
            <a:avLst/>
          </a:prstGeom>
          <a:solidFill>
            <a:srgbClr val="9D814A"/>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2" name="GRAVIDIENT. Unique Design Concept">
            <a:extLst>
              <a:ext uri="{FF2B5EF4-FFF2-40B4-BE49-F238E27FC236}">
                <a16:creationId xmlns:a16="http://schemas.microsoft.com/office/drawing/2014/main" id="{05082E6A-CEA3-F57C-296F-DB32C24FB3C5}"/>
              </a:ext>
            </a:extLst>
          </p:cNvPr>
          <p:cNvSpPr txBox="1"/>
          <p:nvPr userDrawn="1"/>
        </p:nvSpPr>
        <p:spPr>
          <a:xfrm>
            <a:off x="17156178" y="457200"/>
            <a:ext cx="6808722" cy="74892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rgbClr val="9D814A"/>
                </a:solidFill>
                <a:latin typeface="Arial" panose="020B0604020202020204" pitchFamily="34" charset="0"/>
                <a:ea typeface="Roboto Black" panose="02000000000000000000" pitchFamily="2" charset="0"/>
                <a:cs typeface="Arial" panose="020B0604020202020204" pitchFamily="34" charset="0"/>
              </a:rPr>
              <a:t>OPEN SESSION</a:t>
            </a:r>
            <a:endParaRPr lang="en-US" sz="4200" b="1" i="0" spc="200" baseline="0" dirty="0">
              <a:solidFill>
                <a:srgbClr val="9D814A"/>
              </a:solidFill>
              <a:latin typeface="Arial" panose="020B0604020202020204" pitchFamily="34" charset="0"/>
              <a:ea typeface="Roboto Black" panose="02000000000000000000" pitchFamily="2" charset="0"/>
              <a:cs typeface="Arial" panose="020B0604020202020204" pitchFamily="34" charset="0"/>
              <a:sym typeface="Inter Light"/>
            </a:endParaRPr>
          </a:p>
        </p:txBody>
      </p:sp>
      <p:pic>
        <p:nvPicPr>
          <p:cNvPr id="18" name="Picture 17">
            <a:extLst>
              <a:ext uri="{FF2B5EF4-FFF2-40B4-BE49-F238E27FC236}">
                <a16:creationId xmlns:a16="http://schemas.microsoft.com/office/drawing/2014/main" id="{DC0D62C8-06E7-1F8F-F780-9E09F11FE8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9" y="11815021"/>
            <a:ext cx="24383960" cy="1900977"/>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2479920"/>
            <a:ext cx="19594513" cy="10004425"/>
          </a:xfrm>
          <a:prstGeom prst="rect">
            <a:avLst/>
          </a:prstGeom>
        </p:spPr>
        <p:txBody>
          <a:bodyPr lIns="0" tIns="0" rIns="0" bIns="0"/>
          <a:lstStyle>
            <a:lvl1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81200" y="238931"/>
            <a:ext cx="13127502" cy="1857155"/>
          </a:xfrm>
          <a:prstGeom prst="rect">
            <a:avLst/>
          </a:prstGeom>
        </p:spPr>
        <p:txBody>
          <a:bodyPr lIns="0"/>
          <a:lstStyle>
            <a:lvl1pPr algn="l">
              <a:defRPr sz="7200" b="1" i="0">
                <a:latin typeface="Arial" panose="020B0604020202020204" pitchFamily="34" charset="0"/>
                <a:ea typeface="Roboto" panose="02000000000000000000" pitchFamily="2" charset="0"/>
                <a:cs typeface="Arial" panose="020B0604020202020204" pitchFamily="34" charset="0"/>
              </a:defRPr>
            </a:lvl1pPr>
            <a:lvl2pPr algn="l">
              <a:defRPr sz="7200" b="1" i="0">
                <a:latin typeface="Arial" panose="020B0604020202020204" pitchFamily="34" charset="0"/>
                <a:ea typeface="Roboto" panose="02000000000000000000" pitchFamily="2" charset="0"/>
                <a:cs typeface="Arial" panose="020B0604020202020204" pitchFamily="34" charset="0"/>
              </a:defRPr>
            </a:lvl2pPr>
            <a:lvl3pPr algn="l">
              <a:defRPr sz="7200" b="1" i="0">
                <a:latin typeface="Arial" panose="020B0604020202020204" pitchFamily="34" charset="0"/>
                <a:ea typeface="Roboto" panose="02000000000000000000" pitchFamily="2" charset="0"/>
                <a:cs typeface="Arial" panose="020B0604020202020204" pitchFamily="34" charset="0"/>
              </a:defRPr>
            </a:lvl3pPr>
            <a:lvl4pPr algn="l">
              <a:defRPr sz="7200" b="1" i="0">
                <a:latin typeface="Arial" panose="020B0604020202020204" pitchFamily="34" charset="0"/>
                <a:ea typeface="Roboto" panose="02000000000000000000" pitchFamily="2" charset="0"/>
                <a:cs typeface="Arial" panose="020B0604020202020204" pitchFamily="34" charset="0"/>
              </a:defRPr>
            </a:lvl4pPr>
            <a:lvl5pPr algn="l">
              <a:defRPr sz="7200" b="1" i="0">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337078162"/>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EA81EB9-8D0C-7827-F4FE-02B0A0F34797}"/>
              </a:ext>
            </a:extLst>
          </p:cNvPr>
          <p:cNvSpPr/>
          <p:nvPr userDrawn="1"/>
        </p:nvSpPr>
        <p:spPr>
          <a:xfrm>
            <a:off x="0" y="0"/>
            <a:ext cx="24384000" cy="9061938"/>
          </a:xfrm>
          <a:prstGeom prst="rect">
            <a:avLst/>
          </a:prstGeom>
          <a:solidFill>
            <a:srgbClr val="41B65D"/>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5" name="Picture 4">
            <a:extLst>
              <a:ext uri="{FF2B5EF4-FFF2-40B4-BE49-F238E27FC236}">
                <a16:creationId xmlns:a16="http://schemas.microsoft.com/office/drawing/2014/main" id="{EF3F9CAD-E4AA-339F-7640-E5703709212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24383998"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4461119"/>
            <a:ext cx="19594513" cy="6012917"/>
          </a:xfrm>
          <a:prstGeom prst="rect">
            <a:avLst/>
          </a:prstGeom>
        </p:spPr>
        <p:txBody>
          <a:bodyPr lIns="0" tIns="0" rIns="0" bIns="0"/>
          <a:lstStyle>
            <a:lvl1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71530" y="3300785"/>
            <a:ext cx="19604183" cy="1857155"/>
          </a:xfrm>
          <a:prstGeom prst="rect">
            <a:avLst/>
          </a:prstGeom>
        </p:spPr>
        <p:txBody>
          <a:bodyPr lIns="0"/>
          <a:lstStyle>
            <a:lvl1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1pPr>
            <a:lvl2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2pPr>
            <a:lvl3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3pPr>
            <a:lvl4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4pPr>
            <a:lvl5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GRAVIDIENT. Unique Design Concept">
            <a:extLst>
              <a:ext uri="{FF2B5EF4-FFF2-40B4-BE49-F238E27FC236}">
                <a16:creationId xmlns:a16="http://schemas.microsoft.com/office/drawing/2014/main" id="{571C7AA2-A7B9-AE44-6AD2-340E30CD70A7}"/>
              </a:ext>
            </a:extLst>
          </p:cNvPr>
          <p:cNvSpPr txBox="1"/>
          <p:nvPr userDrawn="1"/>
        </p:nvSpPr>
        <p:spPr>
          <a:xfrm>
            <a:off x="12299750" y="457200"/>
            <a:ext cx="11665150" cy="13952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t>MODELING, SIMULATION, </a:t>
            </a:r>
            <a:b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br>
            <a: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t>PROTOTYPING &amp; VALIDATION </a:t>
            </a:r>
            <a:endPar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sym typeface="Inter Light"/>
            </a:endParaRPr>
          </a:p>
        </p:txBody>
      </p:sp>
    </p:spTree>
    <p:extLst>
      <p:ext uri="{BB962C8B-B14F-4D97-AF65-F5344CB8AC3E}">
        <p14:creationId xmlns:p14="http://schemas.microsoft.com/office/powerpoint/2010/main" val="1166029909"/>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Modeling, Simulation, Prototyping, And Validation">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p:nvPr userDrawn="1"/>
        </p:nvSpPr>
        <p:spPr>
          <a:xfrm>
            <a:off x="0" y="12954268"/>
            <a:ext cx="24384000" cy="449705"/>
          </a:xfrm>
          <a:prstGeom prst="rect">
            <a:avLst/>
          </a:prstGeom>
          <a:solidFill>
            <a:srgbClr val="40B55E"/>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2" name="GRAVIDIENT. Unique Design Concept">
            <a:extLst>
              <a:ext uri="{FF2B5EF4-FFF2-40B4-BE49-F238E27FC236}">
                <a16:creationId xmlns:a16="http://schemas.microsoft.com/office/drawing/2014/main" id="{05082E6A-CEA3-F57C-296F-DB32C24FB3C5}"/>
              </a:ext>
            </a:extLst>
          </p:cNvPr>
          <p:cNvSpPr txBox="1"/>
          <p:nvPr userDrawn="1"/>
        </p:nvSpPr>
        <p:spPr>
          <a:xfrm>
            <a:off x="12299750" y="457200"/>
            <a:ext cx="11665150" cy="13952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rgbClr val="7CB571"/>
                </a:solidFill>
                <a:latin typeface="Arial" panose="020B0604020202020204" pitchFamily="34" charset="0"/>
                <a:ea typeface="Roboto" panose="02000000000000000000" pitchFamily="2" charset="0"/>
                <a:cs typeface="Arial" panose="020B0604020202020204" pitchFamily="34" charset="0"/>
              </a:rPr>
              <a:t>MODELING, SIMULATION, </a:t>
            </a:r>
            <a:br>
              <a:rPr lang="en-US" sz="4200" b="1" i="0" spc="200" baseline="0" dirty="0">
                <a:solidFill>
                  <a:srgbClr val="7CB571"/>
                </a:solidFill>
                <a:latin typeface="Arial" panose="020B0604020202020204" pitchFamily="34" charset="0"/>
                <a:ea typeface="Roboto" panose="02000000000000000000" pitchFamily="2" charset="0"/>
                <a:cs typeface="Arial" panose="020B0604020202020204" pitchFamily="34" charset="0"/>
              </a:rPr>
            </a:br>
            <a:r>
              <a:rPr lang="en-US" sz="4200" b="1" i="0" spc="200" baseline="0" dirty="0">
                <a:solidFill>
                  <a:srgbClr val="7CB571"/>
                </a:solidFill>
                <a:latin typeface="Arial" panose="020B0604020202020204" pitchFamily="34" charset="0"/>
                <a:ea typeface="Roboto" panose="02000000000000000000" pitchFamily="2" charset="0"/>
                <a:cs typeface="Arial" panose="020B0604020202020204" pitchFamily="34" charset="0"/>
              </a:rPr>
              <a:t>PROTOTYPING &amp; VALIDATION </a:t>
            </a:r>
            <a:endParaRPr lang="en-US" sz="4200" b="1" i="0" spc="200" baseline="0" dirty="0">
              <a:solidFill>
                <a:srgbClr val="7CB571"/>
              </a:solidFill>
              <a:latin typeface="Arial" panose="020B0604020202020204" pitchFamily="34" charset="0"/>
              <a:ea typeface="Roboto" panose="02000000000000000000" pitchFamily="2" charset="0"/>
              <a:cs typeface="Arial" panose="020B0604020202020204" pitchFamily="34" charset="0"/>
              <a:sym typeface="Inter Light"/>
            </a:endParaRPr>
          </a:p>
        </p:txBody>
      </p:sp>
      <p:pic>
        <p:nvPicPr>
          <p:cNvPr id="18" name="Picture 17">
            <a:extLst>
              <a:ext uri="{FF2B5EF4-FFF2-40B4-BE49-F238E27FC236}">
                <a16:creationId xmlns:a16="http://schemas.microsoft.com/office/drawing/2014/main" id="{DC0D62C8-06E7-1F8F-F780-9E09F11FE8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3" y="11815021"/>
            <a:ext cx="24383960" cy="1900977"/>
          </a:xfrm>
          <a:prstGeom prst="rect">
            <a:avLst/>
          </a:prstGeom>
        </p:spPr>
      </p:pic>
      <p:sp>
        <p:nvSpPr>
          <p:cNvPr id="4" name="Text Placeholder 19">
            <a:extLst>
              <a:ext uri="{FF2B5EF4-FFF2-40B4-BE49-F238E27FC236}">
                <a16:creationId xmlns:a16="http://schemas.microsoft.com/office/drawing/2014/main" id="{884056AB-A195-7B97-1DB7-0080C6207F6B}"/>
              </a:ext>
            </a:extLst>
          </p:cNvPr>
          <p:cNvSpPr>
            <a:spLocks noGrp="1"/>
          </p:cNvSpPr>
          <p:nvPr>
            <p:ph type="body" sz="quarter" idx="10"/>
          </p:nvPr>
        </p:nvSpPr>
        <p:spPr>
          <a:xfrm>
            <a:off x="1981200" y="2479920"/>
            <a:ext cx="19594513" cy="10004425"/>
          </a:xfrm>
          <a:prstGeom prst="rect">
            <a:avLst/>
          </a:prstGeom>
        </p:spPr>
        <p:txBody>
          <a:bodyPr lIns="0" tIns="0" rIns="0" bIns="0"/>
          <a:lstStyle>
            <a:lvl1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6">
            <a:extLst>
              <a:ext uri="{FF2B5EF4-FFF2-40B4-BE49-F238E27FC236}">
                <a16:creationId xmlns:a16="http://schemas.microsoft.com/office/drawing/2014/main" id="{366353BA-685C-1764-7AB8-C5D1E3688A87}"/>
              </a:ext>
            </a:extLst>
          </p:cNvPr>
          <p:cNvSpPr>
            <a:spLocks noGrp="1"/>
          </p:cNvSpPr>
          <p:nvPr>
            <p:ph type="body" sz="quarter" idx="11"/>
          </p:nvPr>
        </p:nvSpPr>
        <p:spPr>
          <a:xfrm>
            <a:off x="1981200" y="238931"/>
            <a:ext cx="13127502" cy="1857155"/>
          </a:xfrm>
          <a:prstGeom prst="rect">
            <a:avLst/>
          </a:prstGeom>
        </p:spPr>
        <p:txBody>
          <a:bodyPr lIns="0"/>
          <a:lstStyle>
            <a:lvl1pPr algn="l">
              <a:defRPr sz="7200" b="1" i="0">
                <a:latin typeface="Arial" panose="020B0604020202020204" pitchFamily="34" charset="0"/>
                <a:ea typeface="Roboto" panose="02000000000000000000" pitchFamily="2" charset="0"/>
                <a:cs typeface="Arial" panose="020B0604020202020204" pitchFamily="34" charset="0"/>
              </a:defRPr>
            </a:lvl1pPr>
            <a:lvl2pPr algn="l">
              <a:defRPr sz="7200" b="1" i="0">
                <a:latin typeface="Arial" panose="020B0604020202020204" pitchFamily="34" charset="0"/>
                <a:ea typeface="Roboto" panose="02000000000000000000" pitchFamily="2" charset="0"/>
                <a:cs typeface="Arial" panose="020B0604020202020204" pitchFamily="34" charset="0"/>
              </a:defRPr>
            </a:lvl2pPr>
            <a:lvl3pPr algn="l">
              <a:defRPr sz="7200" b="1" i="0">
                <a:latin typeface="Arial" panose="020B0604020202020204" pitchFamily="34" charset="0"/>
                <a:ea typeface="Roboto" panose="02000000000000000000" pitchFamily="2" charset="0"/>
                <a:cs typeface="Arial" panose="020B0604020202020204" pitchFamily="34" charset="0"/>
              </a:defRPr>
            </a:lvl3pPr>
            <a:lvl4pPr algn="l">
              <a:defRPr sz="7200" b="1" i="0">
                <a:latin typeface="Arial" panose="020B0604020202020204" pitchFamily="34" charset="0"/>
                <a:ea typeface="Roboto" panose="02000000000000000000" pitchFamily="2" charset="0"/>
                <a:cs typeface="Arial" panose="020B0604020202020204" pitchFamily="34" charset="0"/>
              </a:defRPr>
            </a:lvl4pPr>
            <a:lvl5pPr algn="l">
              <a:defRPr sz="7200" b="1" i="0">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759730112"/>
      </p:ext>
    </p:extLst>
  </p:cSld>
  <p:clrMapOvr>
    <a:masterClrMapping/>
  </p:clrMapOvr>
  <p:transition spd="med"/>
  <p:extLst>
    <p:ext uri="{DCECCB84-F9BA-43D5-87BE-67443E8EF086}">
      <p15:sldGuideLst xmlns:p15="http://schemas.microsoft.com/office/powerpoint/2012/main">
        <p15:guide id="1" pos="1248">
          <p15:clr>
            <a:srgbClr val="FBAE40"/>
          </p15:clr>
        </p15:guide>
        <p15:guide id="2" orient="horz" pos="4320" userDrawn="1">
          <p15:clr>
            <a:srgbClr val="FBAE40"/>
          </p15:clr>
        </p15:guide>
        <p15:guide id="3" orient="horz" pos="4420" userDrawn="1">
          <p15:clr>
            <a:srgbClr val="FBAE40"/>
          </p15:clr>
        </p15:guide>
        <p15:guide id="4" pos="15096"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AD8A540-3651-B19D-B70C-B8E07C6F6A46}"/>
              </a:ext>
            </a:extLst>
          </p:cNvPr>
          <p:cNvSpPr/>
          <p:nvPr userDrawn="1"/>
        </p:nvSpPr>
        <p:spPr>
          <a:xfrm>
            <a:off x="0" y="0"/>
            <a:ext cx="24384000" cy="9061938"/>
          </a:xfrm>
          <a:prstGeom prst="rect">
            <a:avLst/>
          </a:prstGeom>
          <a:solidFill>
            <a:srgbClr val="03BAFD"/>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5" name="Picture 4">
            <a:extLst>
              <a:ext uri="{FF2B5EF4-FFF2-40B4-BE49-F238E27FC236}">
                <a16:creationId xmlns:a16="http://schemas.microsoft.com/office/drawing/2014/main" id="{9C86D2EF-751A-09A1-9EB0-360C9DBE352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1"/>
            <a:ext cx="24383999"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4461119"/>
            <a:ext cx="19594513" cy="6012917"/>
          </a:xfrm>
          <a:prstGeom prst="rect">
            <a:avLst/>
          </a:prstGeom>
        </p:spPr>
        <p:txBody>
          <a:bodyPr lIns="0" tIns="0" rIns="0" bIns="0"/>
          <a:lstStyle>
            <a:lvl1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71530" y="3300785"/>
            <a:ext cx="19604183" cy="1857155"/>
          </a:xfrm>
          <a:prstGeom prst="rect">
            <a:avLst/>
          </a:prstGeom>
        </p:spPr>
        <p:txBody>
          <a:bodyPr lIns="0"/>
          <a:lstStyle>
            <a:lvl1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1pPr>
            <a:lvl2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2pPr>
            <a:lvl3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3pPr>
            <a:lvl4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4pPr>
            <a:lvl5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GRAVIDIENT. Unique Design Concept">
            <a:extLst>
              <a:ext uri="{FF2B5EF4-FFF2-40B4-BE49-F238E27FC236}">
                <a16:creationId xmlns:a16="http://schemas.microsoft.com/office/drawing/2014/main" id="{A9821B38-A98C-AF60-9B04-D4DE5F3EFCC4}"/>
              </a:ext>
            </a:extLst>
          </p:cNvPr>
          <p:cNvSpPr txBox="1"/>
          <p:nvPr userDrawn="1"/>
        </p:nvSpPr>
        <p:spPr>
          <a:xfrm>
            <a:off x="15130873" y="457200"/>
            <a:ext cx="8834027" cy="13952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t>MODULAR OPEN </a:t>
            </a:r>
            <a:b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br>
            <a: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t>SYSTEMS APPROACH</a:t>
            </a:r>
            <a:endPar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sym typeface="Inter Light"/>
            </a:endParaRPr>
          </a:p>
        </p:txBody>
      </p:sp>
    </p:spTree>
    <p:extLst>
      <p:ext uri="{BB962C8B-B14F-4D97-AF65-F5344CB8AC3E}">
        <p14:creationId xmlns:p14="http://schemas.microsoft.com/office/powerpoint/2010/main" val="3820007626"/>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Modular Open Systems Approach">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p:nvPr userDrawn="1"/>
        </p:nvSpPr>
        <p:spPr>
          <a:xfrm>
            <a:off x="0" y="12957048"/>
            <a:ext cx="24384000" cy="449705"/>
          </a:xfrm>
          <a:prstGeom prst="rect">
            <a:avLst/>
          </a:prstGeom>
          <a:solidFill>
            <a:srgbClr val="05BAFD"/>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2" name="GRAVIDIENT. Unique Design Concept">
            <a:extLst>
              <a:ext uri="{FF2B5EF4-FFF2-40B4-BE49-F238E27FC236}">
                <a16:creationId xmlns:a16="http://schemas.microsoft.com/office/drawing/2014/main" id="{05082E6A-CEA3-F57C-296F-DB32C24FB3C5}"/>
              </a:ext>
            </a:extLst>
          </p:cNvPr>
          <p:cNvSpPr txBox="1"/>
          <p:nvPr userDrawn="1"/>
        </p:nvSpPr>
        <p:spPr>
          <a:xfrm>
            <a:off x="15130873" y="457200"/>
            <a:ext cx="8834027" cy="13952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rgbClr val="05BAFD"/>
                </a:solidFill>
                <a:latin typeface="Arial" panose="020B0604020202020204" pitchFamily="34" charset="0"/>
                <a:ea typeface="Roboto" panose="02000000000000000000" pitchFamily="2" charset="0"/>
                <a:cs typeface="Arial" panose="020B0604020202020204" pitchFamily="34" charset="0"/>
              </a:rPr>
              <a:t>MODULAR OPEN </a:t>
            </a:r>
            <a:br>
              <a:rPr lang="en-US" sz="4200" b="1" i="0" spc="200" baseline="0" dirty="0">
                <a:solidFill>
                  <a:srgbClr val="05BAFD"/>
                </a:solidFill>
                <a:latin typeface="Arial" panose="020B0604020202020204" pitchFamily="34" charset="0"/>
                <a:ea typeface="Roboto" panose="02000000000000000000" pitchFamily="2" charset="0"/>
                <a:cs typeface="Arial" panose="020B0604020202020204" pitchFamily="34" charset="0"/>
              </a:rPr>
            </a:br>
            <a:r>
              <a:rPr lang="en-US" sz="4200" b="1" i="0" spc="200" baseline="0" dirty="0">
                <a:solidFill>
                  <a:srgbClr val="05BAFD"/>
                </a:solidFill>
                <a:latin typeface="Arial" panose="020B0604020202020204" pitchFamily="34" charset="0"/>
                <a:ea typeface="Roboto" panose="02000000000000000000" pitchFamily="2" charset="0"/>
                <a:cs typeface="Arial" panose="020B0604020202020204" pitchFamily="34" charset="0"/>
              </a:rPr>
              <a:t>SYSTEMS APPROACH</a:t>
            </a:r>
            <a:endParaRPr lang="en-US" sz="4200" b="1" i="0" spc="200" baseline="0" dirty="0">
              <a:solidFill>
                <a:srgbClr val="05BAFD"/>
              </a:solidFill>
              <a:latin typeface="Arial" panose="020B0604020202020204" pitchFamily="34" charset="0"/>
              <a:ea typeface="Roboto" panose="02000000000000000000" pitchFamily="2" charset="0"/>
              <a:cs typeface="Arial" panose="020B0604020202020204" pitchFamily="34" charset="0"/>
              <a:sym typeface="Inter Light"/>
            </a:endParaRPr>
          </a:p>
        </p:txBody>
      </p:sp>
      <p:pic>
        <p:nvPicPr>
          <p:cNvPr id="18" name="Picture 17">
            <a:extLst>
              <a:ext uri="{FF2B5EF4-FFF2-40B4-BE49-F238E27FC236}">
                <a16:creationId xmlns:a16="http://schemas.microsoft.com/office/drawing/2014/main" id="{DC0D62C8-06E7-1F8F-F780-9E09F11FE8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 y="11815021"/>
            <a:ext cx="24383960" cy="1900977"/>
          </a:xfrm>
          <a:prstGeom prst="rect">
            <a:avLst/>
          </a:prstGeom>
        </p:spPr>
      </p:pic>
      <p:sp>
        <p:nvSpPr>
          <p:cNvPr id="5" name="Text Placeholder 19">
            <a:extLst>
              <a:ext uri="{FF2B5EF4-FFF2-40B4-BE49-F238E27FC236}">
                <a16:creationId xmlns:a16="http://schemas.microsoft.com/office/drawing/2014/main" id="{B6941ECB-4D66-10B0-861E-74C8F68BBE44}"/>
              </a:ext>
            </a:extLst>
          </p:cNvPr>
          <p:cNvSpPr>
            <a:spLocks noGrp="1"/>
          </p:cNvSpPr>
          <p:nvPr>
            <p:ph type="body" sz="quarter" idx="10"/>
          </p:nvPr>
        </p:nvSpPr>
        <p:spPr>
          <a:xfrm>
            <a:off x="1981200" y="2479920"/>
            <a:ext cx="19594513" cy="10004425"/>
          </a:xfrm>
          <a:prstGeom prst="rect">
            <a:avLst/>
          </a:prstGeom>
        </p:spPr>
        <p:txBody>
          <a:bodyPr lIns="0" tIns="0" rIns="0" bIns="0"/>
          <a:lstStyle>
            <a:lvl1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6">
            <a:extLst>
              <a:ext uri="{FF2B5EF4-FFF2-40B4-BE49-F238E27FC236}">
                <a16:creationId xmlns:a16="http://schemas.microsoft.com/office/drawing/2014/main" id="{DECEB30D-B1FF-DDB3-AE95-8BC25EB262A8}"/>
              </a:ext>
            </a:extLst>
          </p:cNvPr>
          <p:cNvSpPr>
            <a:spLocks noGrp="1"/>
          </p:cNvSpPr>
          <p:nvPr>
            <p:ph type="body" sz="quarter" idx="11"/>
          </p:nvPr>
        </p:nvSpPr>
        <p:spPr>
          <a:xfrm>
            <a:off x="1981200" y="238931"/>
            <a:ext cx="13127502" cy="1857155"/>
          </a:xfrm>
          <a:prstGeom prst="rect">
            <a:avLst/>
          </a:prstGeom>
        </p:spPr>
        <p:txBody>
          <a:bodyPr lIns="0"/>
          <a:lstStyle>
            <a:lvl1pPr algn="l">
              <a:defRPr sz="7200" b="1" i="0">
                <a:latin typeface="Arial" panose="020B0604020202020204" pitchFamily="34" charset="0"/>
                <a:ea typeface="Roboto" panose="02000000000000000000" pitchFamily="2" charset="0"/>
                <a:cs typeface="Arial" panose="020B0604020202020204" pitchFamily="34" charset="0"/>
              </a:defRPr>
            </a:lvl1pPr>
            <a:lvl2pPr algn="l">
              <a:defRPr sz="7200" b="1" i="0">
                <a:latin typeface="Arial" panose="020B0604020202020204" pitchFamily="34" charset="0"/>
                <a:ea typeface="Roboto" panose="02000000000000000000" pitchFamily="2" charset="0"/>
                <a:cs typeface="Arial" panose="020B0604020202020204" pitchFamily="34" charset="0"/>
              </a:defRPr>
            </a:lvl2pPr>
            <a:lvl3pPr algn="l">
              <a:defRPr sz="7200" b="1" i="0">
                <a:latin typeface="Arial" panose="020B0604020202020204" pitchFamily="34" charset="0"/>
                <a:ea typeface="Roboto" panose="02000000000000000000" pitchFamily="2" charset="0"/>
                <a:cs typeface="Arial" panose="020B0604020202020204" pitchFamily="34" charset="0"/>
              </a:defRPr>
            </a:lvl3pPr>
            <a:lvl4pPr algn="l">
              <a:defRPr sz="7200" b="1" i="0">
                <a:latin typeface="Arial" panose="020B0604020202020204" pitchFamily="34" charset="0"/>
                <a:ea typeface="Roboto" panose="02000000000000000000" pitchFamily="2" charset="0"/>
                <a:cs typeface="Arial" panose="020B0604020202020204" pitchFamily="34" charset="0"/>
              </a:defRPr>
            </a:lvl4pPr>
            <a:lvl5pPr algn="l">
              <a:defRPr sz="7200" b="1" i="0">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41150734"/>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01E98E0-E381-1F5B-620B-ADDEC483FA9F}"/>
              </a:ext>
            </a:extLst>
          </p:cNvPr>
          <p:cNvSpPr/>
          <p:nvPr userDrawn="1"/>
        </p:nvSpPr>
        <p:spPr>
          <a:xfrm>
            <a:off x="0" y="0"/>
            <a:ext cx="24384000" cy="9061938"/>
          </a:xfrm>
          <a:prstGeom prst="rect">
            <a:avLst/>
          </a:prstGeom>
          <a:solidFill>
            <a:srgbClr val="AD2B2A"/>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5" name="Picture 4">
            <a:extLst>
              <a:ext uri="{FF2B5EF4-FFF2-40B4-BE49-F238E27FC236}">
                <a16:creationId xmlns:a16="http://schemas.microsoft.com/office/drawing/2014/main" id="{0FBAE1DA-4408-6C9D-D30A-03CC81863AA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24383999"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4461119"/>
            <a:ext cx="19594513" cy="6012917"/>
          </a:xfrm>
          <a:prstGeom prst="rect">
            <a:avLst/>
          </a:prstGeom>
        </p:spPr>
        <p:txBody>
          <a:bodyPr lIns="0" tIns="0" rIns="0" bIns="0"/>
          <a:lstStyle>
            <a:lvl1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81199" y="3300785"/>
            <a:ext cx="19604183" cy="1857155"/>
          </a:xfrm>
          <a:prstGeom prst="rect">
            <a:avLst/>
          </a:prstGeom>
        </p:spPr>
        <p:txBody>
          <a:bodyPr lIns="0"/>
          <a:lstStyle>
            <a:lvl1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1pPr>
            <a:lvl2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2pPr>
            <a:lvl3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3pPr>
            <a:lvl4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4pPr>
            <a:lvl5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GRAVIDIENT. Unique Design Concept">
            <a:extLst>
              <a:ext uri="{FF2B5EF4-FFF2-40B4-BE49-F238E27FC236}">
                <a16:creationId xmlns:a16="http://schemas.microsoft.com/office/drawing/2014/main" id="{5E4DE708-A109-0E54-DA3E-E1DFFE972D1A}"/>
              </a:ext>
            </a:extLst>
          </p:cNvPr>
          <p:cNvSpPr txBox="1"/>
          <p:nvPr userDrawn="1"/>
        </p:nvSpPr>
        <p:spPr>
          <a:xfrm>
            <a:off x="11260791" y="457200"/>
            <a:ext cx="12702643" cy="13952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t>DIGITAL ENGINEERING </a:t>
            </a:r>
            <a:b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br>
            <a: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t>/ SYSTEMS ENGINEERING</a:t>
            </a:r>
            <a:endPar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sym typeface="Inter Light"/>
            </a:endParaRPr>
          </a:p>
        </p:txBody>
      </p:sp>
    </p:spTree>
    <p:extLst>
      <p:ext uri="{BB962C8B-B14F-4D97-AF65-F5344CB8AC3E}">
        <p14:creationId xmlns:p14="http://schemas.microsoft.com/office/powerpoint/2010/main" val="2925398143"/>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Digital Engineering / Systems Engineering">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p:nvPr userDrawn="1"/>
        </p:nvSpPr>
        <p:spPr>
          <a:xfrm>
            <a:off x="0" y="12954268"/>
            <a:ext cx="24384000" cy="449705"/>
          </a:xfrm>
          <a:prstGeom prst="rect">
            <a:avLst/>
          </a:prstGeom>
          <a:solidFill>
            <a:srgbClr val="AD2B2B"/>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2" name="GRAVIDIENT. Unique Design Concept">
            <a:extLst>
              <a:ext uri="{FF2B5EF4-FFF2-40B4-BE49-F238E27FC236}">
                <a16:creationId xmlns:a16="http://schemas.microsoft.com/office/drawing/2014/main" id="{05082E6A-CEA3-F57C-296F-DB32C24FB3C5}"/>
              </a:ext>
            </a:extLst>
          </p:cNvPr>
          <p:cNvSpPr txBox="1"/>
          <p:nvPr userDrawn="1"/>
        </p:nvSpPr>
        <p:spPr>
          <a:xfrm>
            <a:off x="11260791" y="457200"/>
            <a:ext cx="12702643" cy="13952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rgbClr val="AD2B2B"/>
                </a:solidFill>
                <a:latin typeface="Arial" panose="020B0604020202020204" pitchFamily="34" charset="0"/>
                <a:ea typeface="Roboto" panose="02000000000000000000" pitchFamily="2" charset="0"/>
                <a:cs typeface="Arial" panose="020B0604020202020204" pitchFamily="34" charset="0"/>
              </a:rPr>
              <a:t>DIGITAL ENGINEERING </a:t>
            </a:r>
            <a:br>
              <a:rPr lang="en-US" sz="4200" b="1" i="0" spc="200" baseline="0" dirty="0">
                <a:solidFill>
                  <a:srgbClr val="AD2B2B"/>
                </a:solidFill>
                <a:latin typeface="Arial" panose="020B0604020202020204" pitchFamily="34" charset="0"/>
                <a:ea typeface="Roboto" panose="02000000000000000000" pitchFamily="2" charset="0"/>
                <a:cs typeface="Arial" panose="020B0604020202020204" pitchFamily="34" charset="0"/>
              </a:rPr>
            </a:br>
            <a:r>
              <a:rPr lang="en-US" sz="4200" b="1" i="0" spc="200" baseline="0" dirty="0">
                <a:solidFill>
                  <a:srgbClr val="AD2B2B"/>
                </a:solidFill>
                <a:latin typeface="Arial" panose="020B0604020202020204" pitchFamily="34" charset="0"/>
                <a:ea typeface="Roboto" panose="02000000000000000000" pitchFamily="2" charset="0"/>
                <a:cs typeface="Arial" panose="020B0604020202020204" pitchFamily="34" charset="0"/>
              </a:rPr>
              <a:t>/ SYSTEMS ENGINEERING</a:t>
            </a:r>
            <a:endParaRPr lang="en-US" sz="4200" b="1" i="0" spc="200" baseline="0" dirty="0">
              <a:solidFill>
                <a:srgbClr val="AD2B2B"/>
              </a:solidFill>
              <a:latin typeface="Arial" panose="020B0604020202020204" pitchFamily="34" charset="0"/>
              <a:ea typeface="Roboto" panose="02000000000000000000" pitchFamily="2" charset="0"/>
              <a:cs typeface="Arial" panose="020B0604020202020204" pitchFamily="34" charset="0"/>
              <a:sym typeface="Inter Light"/>
            </a:endParaRPr>
          </a:p>
        </p:txBody>
      </p:sp>
      <p:pic>
        <p:nvPicPr>
          <p:cNvPr id="18" name="Picture 17">
            <a:extLst>
              <a:ext uri="{FF2B5EF4-FFF2-40B4-BE49-F238E27FC236}">
                <a16:creationId xmlns:a16="http://schemas.microsoft.com/office/drawing/2014/main" id="{DC0D62C8-06E7-1F8F-F780-9E09F11FE8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3" y="11815021"/>
            <a:ext cx="24383960" cy="1900977"/>
          </a:xfrm>
          <a:prstGeom prst="rect">
            <a:avLst/>
          </a:prstGeom>
        </p:spPr>
      </p:pic>
      <p:sp>
        <p:nvSpPr>
          <p:cNvPr id="6" name="Text Placeholder 19">
            <a:extLst>
              <a:ext uri="{FF2B5EF4-FFF2-40B4-BE49-F238E27FC236}">
                <a16:creationId xmlns:a16="http://schemas.microsoft.com/office/drawing/2014/main" id="{EC3CDF50-CCF9-37DA-D180-3CF46A90F96A}"/>
              </a:ext>
            </a:extLst>
          </p:cNvPr>
          <p:cNvSpPr>
            <a:spLocks noGrp="1"/>
          </p:cNvSpPr>
          <p:nvPr>
            <p:ph type="body" sz="quarter" idx="10"/>
          </p:nvPr>
        </p:nvSpPr>
        <p:spPr>
          <a:xfrm>
            <a:off x="1981200" y="2479920"/>
            <a:ext cx="19594513" cy="10004425"/>
          </a:xfrm>
          <a:prstGeom prst="rect">
            <a:avLst/>
          </a:prstGeom>
        </p:spPr>
        <p:txBody>
          <a:bodyPr lIns="0" tIns="0" rIns="0" bIns="0"/>
          <a:lstStyle>
            <a:lvl1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E9DD6B23-DC1B-27B3-6A9F-65354F74BF7D}"/>
              </a:ext>
            </a:extLst>
          </p:cNvPr>
          <p:cNvSpPr>
            <a:spLocks noGrp="1"/>
          </p:cNvSpPr>
          <p:nvPr>
            <p:ph type="body" sz="quarter" idx="11"/>
          </p:nvPr>
        </p:nvSpPr>
        <p:spPr>
          <a:xfrm>
            <a:off x="1981200" y="238931"/>
            <a:ext cx="13127502" cy="1857155"/>
          </a:xfrm>
          <a:prstGeom prst="rect">
            <a:avLst/>
          </a:prstGeom>
        </p:spPr>
        <p:txBody>
          <a:bodyPr lIns="0"/>
          <a:lstStyle>
            <a:lvl1pPr algn="l">
              <a:defRPr sz="7200" b="1" i="0">
                <a:latin typeface="Arial" panose="020B0604020202020204" pitchFamily="34" charset="0"/>
                <a:ea typeface="Roboto" panose="02000000000000000000" pitchFamily="2" charset="0"/>
                <a:cs typeface="Arial" panose="020B0604020202020204" pitchFamily="34" charset="0"/>
              </a:defRPr>
            </a:lvl1pPr>
            <a:lvl2pPr algn="l">
              <a:defRPr sz="7200" b="1" i="0">
                <a:latin typeface="Arial" panose="020B0604020202020204" pitchFamily="34" charset="0"/>
                <a:ea typeface="Roboto" panose="02000000000000000000" pitchFamily="2" charset="0"/>
                <a:cs typeface="Arial" panose="020B0604020202020204" pitchFamily="34" charset="0"/>
              </a:defRPr>
            </a:lvl2pPr>
            <a:lvl3pPr algn="l">
              <a:defRPr sz="7200" b="1" i="0">
                <a:latin typeface="Arial" panose="020B0604020202020204" pitchFamily="34" charset="0"/>
                <a:ea typeface="Roboto" panose="02000000000000000000" pitchFamily="2" charset="0"/>
                <a:cs typeface="Arial" panose="020B0604020202020204" pitchFamily="34" charset="0"/>
              </a:defRPr>
            </a:lvl3pPr>
            <a:lvl4pPr algn="l">
              <a:defRPr sz="7200" b="1" i="0">
                <a:latin typeface="Arial" panose="020B0604020202020204" pitchFamily="34" charset="0"/>
                <a:ea typeface="Roboto" panose="02000000000000000000" pitchFamily="2" charset="0"/>
                <a:cs typeface="Arial" panose="020B0604020202020204" pitchFamily="34" charset="0"/>
              </a:defRPr>
            </a:lvl4pPr>
            <a:lvl5pPr algn="l">
              <a:defRPr sz="7200" b="1" i="0">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41984601"/>
      </p:ext>
    </p:extLst>
  </p:cSld>
  <p:clrMapOvr>
    <a:masterClrMapping/>
  </p:clrMapOvr>
  <p:transition spd="med"/>
  <p:extLst>
    <p:ext uri="{DCECCB84-F9BA-43D5-87BE-67443E8EF086}">
      <p15:sldGuideLst xmlns:p15="http://schemas.microsoft.com/office/powerpoint/2012/main">
        <p15:guide id="1" pos="1248">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495AA7B-B024-45EB-7C52-4FA6B4EEF6E8}"/>
              </a:ext>
            </a:extLst>
          </p:cNvPr>
          <p:cNvSpPr/>
          <p:nvPr userDrawn="1"/>
        </p:nvSpPr>
        <p:spPr>
          <a:xfrm>
            <a:off x="0" y="0"/>
            <a:ext cx="24384000" cy="9061938"/>
          </a:xfrm>
          <a:prstGeom prst="rect">
            <a:avLst/>
          </a:prstGeom>
          <a:solidFill>
            <a:srgbClr val="703FA0"/>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5" name="Picture 4">
            <a:extLst>
              <a:ext uri="{FF2B5EF4-FFF2-40B4-BE49-F238E27FC236}">
                <a16:creationId xmlns:a16="http://schemas.microsoft.com/office/drawing/2014/main" id="{32EF4AAB-0803-BC35-07F2-EBF42A93138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1"/>
            <a:ext cx="24383999"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4461119"/>
            <a:ext cx="19594513" cy="6012917"/>
          </a:xfrm>
          <a:prstGeom prst="rect">
            <a:avLst/>
          </a:prstGeom>
        </p:spPr>
        <p:txBody>
          <a:bodyPr lIns="0" tIns="0" rIns="0" bIns="0"/>
          <a:lstStyle>
            <a:lvl1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71530" y="3300785"/>
            <a:ext cx="19604183" cy="1857155"/>
          </a:xfrm>
          <a:prstGeom prst="rect">
            <a:avLst/>
          </a:prstGeom>
        </p:spPr>
        <p:txBody>
          <a:bodyPr lIns="0"/>
          <a:lstStyle>
            <a:lvl1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1pPr>
            <a:lvl2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2pPr>
            <a:lvl3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3pPr>
            <a:lvl4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4pPr>
            <a:lvl5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GRAVIDIENT. Unique Design Concept">
            <a:extLst>
              <a:ext uri="{FF2B5EF4-FFF2-40B4-BE49-F238E27FC236}">
                <a16:creationId xmlns:a16="http://schemas.microsoft.com/office/drawing/2014/main" id="{429B97DB-C9DA-9168-2AF2-6713765492E7}"/>
              </a:ext>
            </a:extLst>
          </p:cNvPr>
          <p:cNvSpPr txBox="1"/>
          <p:nvPr userDrawn="1"/>
        </p:nvSpPr>
        <p:spPr>
          <a:xfrm>
            <a:off x="9946341" y="457200"/>
            <a:ext cx="14003904" cy="13952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t>AUTONOMY, ARTIFICIAL </a:t>
            </a:r>
            <a:b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br>
            <a: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t>INTELLIGENCE &amp; ROBOTICS</a:t>
            </a:r>
            <a:endPar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sym typeface="Inter Light"/>
            </a:endParaRPr>
          </a:p>
        </p:txBody>
      </p:sp>
    </p:spTree>
    <p:extLst>
      <p:ext uri="{BB962C8B-B14F-4D97-AF65-F5344CB8AC3E}">
        <p14:creationId xmlns:p14="http://schemas.microsoft.com/office/powerpoint/2010/main" val="1373850691"/>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222328"/>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09" r:id="rId1"/>
    <p:sldLayoutId id="2147483703" r:id="rId2"/>
    <p:sldLayoutId id="2147483710" r:id="rId3"/>
    <p:sldLayoutId id="2147483704" r:id="rId4"/>
    <p:sldLayoutId id="2147483711" r:id="rId5"/>
    <p:sldLayoutId id="2147483705" r:id="rId6"/>
    <p:sldLayoutId id="2147483712" r:id="rId7"/>
    <p:sldLayoutId id="2147483706" r:id="rId8"/>
    <p:sldLayoutId id="2147483713" r:id="rId9"/>
    <p:sldLayoutId id="2147483707" r:id="rId10"/>
    <p:sldLayoutId id="2147483714" r:id="rId11"/>
    <p:sldLayoutId id="2147483708" r:id="rId12"/>
  </p:sldLayoutIdLst>
  <p:transition spd="med"/>
  <p:txStyles>
    <p:titleStyle>
      <a:lvl1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1pPr>
      <a:lvl2pPr marL="0" marR="0" indent="2286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2pPr>
      <a:lvl3pPr marL="0" marR="0" indent="4572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3pPr>
      <a:lvl4pPr marL="0" marR="0" indent="6858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4pPr>
      <a:lvl5pPr marL="0" marR="0" indent="9144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5pPr>
      <a:lvl6pPr marL="0" marR="0" indent="11430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9pPr>
    </p:titleStyle>
    <p:bodyStyle>
      <a:lvl1pPr marL="0" marR="0" indent="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1pPr>
      <a:lvl2pPr marL="0" marR="0" indent="228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2pPr>
      <a:lvl3pPr marL="0" marR="0" indent="457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3pPr>
      <a:lvl4pPr marL="0" marR="0" indent="685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4pPr>
      <a:lvl5pPr marL="0" marR="0" indent="9144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5pPr>
      <a:lvl6pPr marL="0" marR="0" indent="11430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9pPr>
    </p:bodyStyle>
    <p:otherStyle>
      <a:lvl1pPr marL="0" marR="0" indent="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1pPr>
      <a:lvl2pPr marL="0" marR="0" indent="2286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2pPr>
      <a:lvl3pPr marL="0" marR="0" indent="4572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3pPr>
      <a:lvl4pPr marL="0" marR="0" indent="6858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4pPr>
      <a:lvl5pPr marL="0" marR="0" indent="9144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5pPr>
      <a:lvl6pPr marL="0" marR="0" indent="11430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6pPr>
      <a:lvl7pPr marL="0" marR="0" indent="13716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7pPr>
      <a:lvl8pPr marL="0" marR="0" indent="16002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8pPr>
      <a:lvl9pPr marL="0" marR="0" indent="18288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E4E5832-C99B-B4EA-A604-425C75720F7C}"/>
              </a:ext>
            </a:extLst>
          </p:cNvPr>
          <p:cNvSpPr>
            <a:spLocks noGrp="1"/>
          </p:cNvSpPr>
          <p:nvPr>
            <p:ph type="body" sz="quarter" idx="10"/>
          </p:nvPr>
        </p:nvSpPr>
        <p:spPr>
          <a:xfrm>
            <a:off x="1321016" y="5862864"/>
            <a:ext cx="19594513" cy="6012917"/>
          </a:xfrm>
        </p:spPr>
        <p:txBody>
          <a:bodyPr/>
          <a:lstStyle/>
          <a:p>
            <a:r>
              <a:rPr lang="en-US" dirty="0"/>
              <a:t>Bulent Soykan, Ghaith Rabadi, Grace Bochenek, and Victor J. Paul</a:t>
            </a:r>
          </a:p>
        </p:txBody>
      </p:sp>
      <p:sp>
        <p:nvSpPr>
          <p:cNvPr id="3" name="Text Placeholder 2">
            <a:extLst>
              <a:ext uri="{FF2B5EF4-FFF2-40B4-BE49-F238E27FC236}">
                <a16:creationId xmlns:a16="http://schemas.microsoft.com/office/drawing/2014/main" id="{B8F958D8-F5BC-62A7-3AE8-D74845B88BED}"/>
              </a:ext>
            </a:extLst>
          </p:cNvPr>
          <p:cNvSpPr>
            <a:spLocks noGrp="1"/>
          </p:cNvSpPr>
          <p:nvPr>
            <p:ph type="body" sz="quarter" idx="11"/>
          </p:nvPr>
        </p:nvSpPr>
        <p:spPr>
          <a:xfrm>
            <a:off x="1321016" y="2296193"/>
            <a:ext cx="23062984" cy="1857155"/>
          </a:xfrm>
        </p:spPr>
        <p:txBody>
          <a:bodyPr/>
          <a:lstStyle/>
          <a:p>
            <a:r>
              <a:rPr lang="en-GB" sz="6600" dirty="0"/>
              <a:t>Physics-Constrained Procedural Generation of Synthetic Environments - For the Robust Validation of Autonomous </a:t>
            </a:r>
            <a:r>
              <a:rPr lang="en-GB" sz="6600" dirty="0" err="1"/>
              <a:t>Maneuver</a:t>
            </a:r>
            <a:r>
              <a:rPr lang="en-GB" sz="6600" dirty="0"/>
              <a:t> and Logistics</a:t>
            </a:r>
            <a:endParaRPr lang="en-US" sz="6600" dirty="0"/>
          </a:p>
        </p:txBody>
      </p:sp>
      <p:sp>
        <p:nvSpPr>
          <p:cNvPr id="4" name="Text Placeholder 1">
            <a:extLst>
              <a:ext uri="{FF2B5EF4-FFF2-40B4-BE49-F238E27FC236}">
                <a16:creationId xmlns:a16="http://schemas.microsoft.com/office/drawing/2014/main" id="{5FAB065E-FB75-C015-6D36-9165FECF0068}"/>
              </a:ext>
            </a:extLst>
          </p:cNvPr>
          <p:cNvSpPr txBox="1">
            <a:spLocks/>
          </p:cNvSpPr>
          <p:nvPr/>
        </p:nvSpPr>
        <p:spPr>
          <a:xfrm>
            <a:off x="452316" y="11139052"/>
            <a:ext cx="10665957" cy="736729"/>
          </a:xfrm>
          <a:prstGeom prst="rect">
            <a:avLst/>
          </a:prstGeom>
        </p:spPr>
        <p:txBody>
          <a:bodyPr lIns="0" tIns="0" rIns="0" bIns="0"/>
          <a:lstStyle>
            <a:lvl1pPr marL="0" marR="0" indent="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1pPr>
            <a:lvl2pPr marL="0" marR="0" indent="2286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2pPr>
            <a:lvl3pPr marL="0" marR="0" indent="4572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3pPr>
            <a:lvl4pPr marL="0" marR="0" indent="6858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4pPr>
            <a:lvl5pPr marL="0" marR="0" indent="9144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5pPr>
            <a:lvl6pPr marL="0" marR="0" indent="11430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9pPr>
          </a:lstStyle>
          <a:p>
            <a:r>
              <a:rPr lang="en-US" sz="2400" dirty="0">
                <a:latin typeface="Arial" panose="020B0604020202020204" pitchFamily="34" charset="0"/>
                <a:cs typeface="Arial" panose="020B0604020202020204" pitchFamily="34" charset="0"/>
              </a:rPr>
              <a:t>DISTRIBUTION STATEMENT A. </a:t>
            </a:r>
          </a:p>
          <a:p>
            <a:r>
              <a:rPr lang="en-GB" sz="2400" dirty="0">
                <a:latin typeface="Arial" panose="020B0604020202020204" pitchFamily="34" charset="0"/>
                <a:cs typeface="Arial" panose="020B0604020202020204" pitchFamily="34" charset="0"/>
              </a:rPr>
              <a:t>Approved for public release; distribution is unlimited. </a:t>
            </a:r>
            <a:r>
              <a:rPr lang="en-GB" sz="2400">
                <a:latin typeface="Arial" panose="020B0604020202020204" pitchFamily="34" charset="0"/>
                <a:cs typeface="Arial" panose="020B0604020202020204" pitchFamily="34" charset="0"/>
              </a:rPr>
              <a:t>OPSEC#: 10946</a:t>
            </a: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83958392"/>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0E499A-0FCA-4C9F-2FD4-1576DE14D5AD}"/>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6390520A-093D-1B3E-81CB-9EEF720B1300}"/>
              </a:ext>
            </a:extLst>
          </p:cNvPr>
          <p:cNvSpPr>
            <a:spLocks noGrp="1"/>
          </p:cNvSpPr>
          <p:nvPr>
            <p:ph type="body" sz="quarter" idx="11"/>
          </p:nvPr>
        </p:nvSpPr>
        <p:spPr>
          <a:xfrm>
            <a:off x="1981200" y="238931"/>
            <a:ext cx="14826343" cy="1857155"/>
          </a:xfrm>
        </p:spPr>
        <p:txBody>
          <a:bodyPr/>
          <a:lstStyle/>
          <a:p>
            <a:r>
              <a:rPr lang="en-GB" dirty="0"/>
              <a:t>Valid-by-Construction Initialization</a:t>
            </a:r>
            <a:endParaRPr lang="en-US" dirty="0"/>
          </a:p>
        </p:txBody>
      </p:sp>
      <p:pic>
        <p:nvPicPr>
          <p:cNvPr id="4" name="Picture 3">
            <a:extLst>
              <a:ext uri="{FF2B5EF4-FFF2-40B4-BE49-F238E27FC236}">
                <a16:creationId xmlns:a16="http://schemas.microsoft.com/office/drawing/2014/main" id="{B07BE2F9-21E9-D6E4-10AE-67018659A19E}"/>
              </a:ext>
            </a:extLst>
          </p:cNvPr>
          <p:cNvPicPr>
            <a:picLocks noChangeAspect="1"/>
          </p:cNvPicPr>
          <p:nvPr/>
        </p:nvPicPr>
        <p:blipFill>
          <a:blip r:embed="rId3"/>
          <a:stretch>
            <a:fillRect/>
          </a:stretch>
        </p:blipFill>
        <p:spPr>
          <a:xfrm>
            <a:off x="662225" y="2963661"/>
            <a:ext cx="22676745" cy="9513361"/>
          </a:xfrm>
          <a:prstGeom prst="rect">
            <a:avLst/>
          </a:prstGeom>
        </p:spPr>
      </p:pic>
    </p:spTree>
    <p:extLst>
      <p:ext uri="{BB962C8B-B14F-4D97-AF65-F5344CB8AC3E}">
        <p14:creationId xmlns:p14="http://schemas.microsoft.com/office/powerpoint/2010/main" val="263450259"/>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262954-60FF-7412-2606-F6883F228843}"/>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C72FBDC-9499-A917-371C-3AFC26551BB1}"/>
              </a:ext>
            </a:extLst>
          </p:cNvPr>
          <p:cNvSpPr>
            <a:spLocks noGrp="1"/>
          </p:cNvSpPr>
          <p:nvPr>
            <p:ph type="body" sz="quarter" idx="11"/>
          </p:nvPr>
        </p:nvSpPr>
        <p:spPr>
          <a:xfrm>
            <a:off x="1981200" y="238931"/>
            <a:ext cx="14390914" cy="1857155"/>
          </a:xfrm>
        </p:spPr>
        <p:txBody>
          <a:bodyPr/>
          <a:lstStyle/>
          <a:p>
            <a:r>
              <a:rPr lang="en-GB" dirty="0"/>
              <a:t>Terrain-Coupled Energy Expenditure</a:t>
            </a:r>
            <a:endParaRPr lang="en-US" dirty="0"/>
          </a:p>
        </p:txBody>
      </p:sp>
      <p:pic>
        <p:nvPicPr>
          <p:cNvPr id="4" name="Picture 3">
            <a:extLst>
              <a:ext uri="{FF2B5EF4-FFF2-40B4-BE49-F238E27FC236}">
                <a16:creationId xmlns:a16="http://schemas.microsoft.com/office/drawing/2014/main" id="{E104BC34-E528-06ED-8AF4-A60332F10213}"/>
              </a:ext>
            </a:extLst>
          </p:cNvPr>
          <p:cNvPicPr>
            <a:picLocks noChangeAspect="1"/>
          </p:cNvPicPr>
          <p:nvPr/>
        </p:nvPicPr>
        <p:blipFill>
          <a:blip r:embed="rId3"/>
          <a:stretch>
            <a:fillRect/>
          </a:stretch>
        </p:blipFill>
        <p:spPr>
          <a:xfrm>
            <a:off x="1334696" y="2782677"/>
            <a:ext cx="21100120" cy="9881650"/>
          </a:xfrm>
          <a:prstGeom prst="rect">
            <a:avLst/>
          </a:prstGeom>
        </p:spPr>
      </p:pic>
    </p:spTree>
    <p:extLst>
      <p:ext uri="{BB962C8B-B14F-4D97-AF65-F5344CB8AC3E}">
        <p14:creationId xmlns:p14="http://schemas.microsoft.com/office/powerpoint/2010/main" val="2444423334"/>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EC98E4-25B5-8883-AB87-5A7019A684C2}"/>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DBA635FD-481E-FA27-7333-4729E4559B2A}"/>
              </a:ext>
            </a:extLst>
          </p:cNvPr>
          <p:cNvSpPr>
            <a:spLocks noGrp="1"/>
          </p:cNvSpPr>
          <p:nvPr>
            <p:ph type="body" sz="quarter" idx="11"/>
          </p:nvPr>
        </p:nvSpPr>
        <p:spPr>
          <a:xfrm>
            <a:off x="1981200" y="238931"/>
            <a:ext cx="17264743" cy="1857155"/>
          </a:xfrm>
        </p:spPr>
        <p:txBody>
          <a:bodyPr/>
          <a:lstStyle/>
          <a:p>
            <a:r>
              <a:rPr lang="en-GB" dirty="0"/>
              <a:t>Stochastic Service Availability (Contested Logistics)</a:t>
            </a:r>
            <a:endParaRPr lang="en-US" dirty="0"/>
          </a:p>
        </p:txBody>
      </p:sp>
      <p:pic>
        <p:nvPicPr>
          <p:cNvPr id="4" name="Picture 3">
            <a:extLst>
              <a:ext uri="{FF2B5EF4-FFF2-40B4-BE49-F238E27FC236}">
                <a16:creationId xmlns:a16="http://schemas.microsoft.com/office/drawing/2014/main" id="{8BD41A2D-91AF-F5E4-A7D4-0ACCD349DCE4}"/>
              </a:ext>
            </a:extLst>
          </p:cNvPr>
          <p:cNvPicPr>
            <a:picLocks noChangeAspect="1"/>
          </p:cNvPicPr>
          <p:nvPr/>
        </p:nvPicPr>
        <p:blipFill>
          <a:blip r:embed="rId3"/>
          <a:stretch>
            <a:fillRect/>
          </a:stretch>
        </p:blipFill>
        <p:spPr>
          <a:xfrm>
            <a:off x="1328175" y="3082203"/>
            <a:ext cx="21727650" cy="9171003"/>
          </a:xfrm>
          <a:prstGeom prst="rect">
            <a:avLst/>
          </a:prstGeom>
        </p:spPr>
      </p:pic>
    </p:spTree>
    <p:extLst>
      <p:ext uri="{BB962C8B-B14F-4D97-AF65-F5344CB8AC3E}">
        <p14:creationId xmlns:p14="http://schemas.microsoft.com/office/powerpoint/2010/main" val="2000287460"/>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7538B2-8B51-B8BD-253F-24CFB10064EC}"/>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0DB5DFA-1FF4-148E-BCBB-73B07100A9BA}"/>
              </a:ext>
            </a:extLst>
          </p:cNvPr>
          <p:cNvSpPr>
            <a:spLocks noGrp="1"/>
          </p:cNvSpPr>
          <p:nvPr>
            <p:ph type="body" sz="quarter" idx="11"/>
          </p:nvPr>
        </p:nvSpPr>
        <p:spPr>
          <a:xfrm>
            <a:off x="1981200" y="238931"/>
            <a:ext cx="15435943" cy="1857155"/>
          </a:xfrm>
        </p:spPr>
        <p:txBody>
          <a:bodyPr/>
          <a:lstStyle/>
          <a:p>
            <a:r>
              <a:rPr lang="en-GB" dirty="0"/>
              <a:t>Verification, Validation, and Accreditation (VV&amp;A)</a:t>
            </a:r>
            <a:endParaRPr lang="en-US" dirty="0"/>
          </a:p>
        </p:txBody>
      </p:sp>
      <p:pic>
        <p:nvPicPr>
          <p:cNvPr id="4" name="Picture 3">
            <a:extLst>
              <a:ext uri="{FF2B5EF4-FFF2-40B4-BE49-F238E27FC236}">
                <a16:creationId xmlns:a16="http://schemas.microsoft.com/office/drawing/2014/main" id="{918A882E-A047-CC1B-F3C4-59E54ED6CE2A}"/>
              </a:ext>
            </a:extLst>
          </p:cNvPr>
          <p:cNvPicPr>
            <a:picLocks noChangeAspect="1"/>
          </p:cNvPicPr>
          <p:nvPr/>
        </p:nvPicPr>
        <p:blipFill>
          <a:blip r:embed="rId3"/>
          <a:stretch>
            <a:fillRect/>
          </a:stretch>
        </p:blipFill>
        <p:spPr>
          <a:xfrm>
            <a:off x="885272" y="3174746"/>
            <a:ext cx="22907057" cy="8525008"/>
          </a:xfrm>
          <a:prstGeom prst="rect">
            <a:avLst/>
          </a:prstGeom>
        </p:spPr>
      </p:pic>
    </p:spTree>
    <p:extLst>
      <p:ext uri="{BB962C8B-B14F-4D97-AF65-F5344CB8AC3E}">
        <p14:creationId xmlns:p14="http://schemas.microsoft.com/office/powerpoint/2010/main" val="1784525482"/>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6E3F1B-2AFF-2ED0-C112-CA8C679236E9}"/>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DED7A2CD-66C1-E2BE-0E31-B17293925056}"/>
              </a:ext>
            </a:extLst>
          </p:cNvPr>
          <p:cNvSpPr>
            <a:spLocks noGrp="1"/>
          </p:cNvSpPr>
          <p:nvPr>
            <p:ph type="body" sz="quarter" idx="11"/>
          </p:nvPr>
        </p:nvSpPr>
        <p:spPr>
          <a:xfrm>
            <a:off x="1981200" y="238931"/>
            <a:ext cx="21434612" cy="1857155"/>
          </a:xfrm>
        </p:spPr>
        <p:txBody>
          <a:bodyPr/>
          <a:lstStyle/>
          <a:p>
            <a:r>
              <a:rPr lang="en-GB" dirty="0"/>
              <a:t>Code Verification</a:t>
            </a:r>
            <a:endParaRPr lang="en-US" dirty="0"/>
          </a:p>
        </p:txBody>
      </p:sp>
      <p:pic>
        <p:nvPicPr>
          <p:cNvPr id="4" name="Picture 3">
            <a:extLst>
              <a:ext uri="{FF2B5EF4-FFF2-40B4-BE49-F238E27FC236}">
                <a16:creationId xmlns:a16="http://schemas.microsoft.com/office/drawing/2014/main" id="{AD9CB037-8E0D-9573-EAE5-807B7CB7F4DD}"/>
              </a:ext>
            </a:extLst>
          </p:cNvPr>
          <p:cNvPicPr>
            <a:picLocks noChangeAspect="1"/>
          </p:cNvPicPr>
          <p:nvPr/>
        </p:nvPicPr>
        <p:blipFill>
          <a:blip r:embed="rId3"/>
          <a:stretch>
            <a:fillRect/>
          </a:stretch>
        </p:blipFill>
        <p:spPr>
          <a:xfrm>
            <a:off x="715672" y="3271758"/>
            <a:ext cx="22931346" cy="7875213"/>
          </a:xfrm>
          <a:prstGeom prst="rect">
            <a:avLst/>
          </a:prstGeom>
        </p:spPr>
      </p:pic>
    </p:spTree>
    <p:extLst>
      <p:ext uri="{BB962C8B-B14F-4D97-AF65-F5344CB8AC3E}">
        <p14:creationId xmlns:p14="http://schemas.microsoft.com/office/powerpoint/2010/main" val="2800099450"/>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DC6B5D-E43B-3835-A259-0262610367AD}"/>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A90507A-1B74-E613-DE32-FEE4D8CC3069}"/>
              </a:ext>
            </a:extLst>
          </p:cNvPr>
          <p:cNvSpPr>
            <a:spLocks noGrp="1"/>
          </p:cNvSpPr>
          <p:nvPr>
            <p:ph type="body" sz="quarter" idx="11"/>
          </p:nvPr>
        </p:nvSpPr>
        <p:spPr>
          <a:xfrm>
            <a:off x="1981200" y="238931"/>
            <a:ext cx="15566571" cy="1857155"/>
          </a:xfrm>
        </p:spPr>
        <p:txBody>
          <a:bodyPr/>
          <a:lstStyle/>
          <a:p>
            <a:r>
              <a:rPr lang="en-GB" dirty="0"/>
              <a:t>Experiment A: ODD Definition Viability</a:t>
            </a:r>
            <a:endParaRPr lang="en-US" dirty="0"/>
          </a:p>
        </p:txBody>
      </p:sp>
      <p:pic>
        <p:nvPicPr>
          <p:cNvPr id="4" name="Picture 3">
            <a:extLst>
              <a:ext uri="{FF2B5EF4-FFF2-40B4-BE49-F238E27FC236}">
                <a16:creationId xmlns:a16="http://schemas.microsoft.com/office/drawing/2014/main" id="{C4A67F88-CE4C-BCEC-ED3F-6DA37437D2CA}"/>
              </a:ext>
            </a:extLst>
          </p:cNvPr>
          <p:cNvPicPr>
            <a:picLocks noChangeAspect="1"/>
          </p:cNvPicPr>
          <p:nvPr/>
        </p:nvPicPr>
        <p:blipFill>
          <a:blip r:embed="rId3"/>
          <a:stretch>
            <a:fillRect/>
          </a:stretch>
        </p:blipFill>
        <p:spPr>
          <a:xfrm>
            <a:off x="1474694" y="3418530"/>
            <a:ext cx="21434612" cy="8620653"/>
          </a:xfrm>
          <a:prstGeom prst="rect">
            <a:avLst/>
          </a:prstGeom>
        </p:spPr>
      </p:pic>
    </p:spTree>
    <p:extLst>
      <p:ext uri="{BB962C8B-B14F-4D97-AF65-F5344CB8AC3E}">
        <p14:creationId xmlns:p14="http://schemas.microsoft.com/office/powerpoint/2010/main" val="1226462087"/>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252BBA-3BC8-9A97-94B8-0DBF1F421DA2}"/>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852CEC3-3FC3-EF2D-935E-645C18412858}"/>
              </a:ext>
            </a:extLst>
          </p:cNvPr>
          <p:cNvSpPr>
            <a:spLocks noGrp="1"/>
          </p:cNvSpPr>
          <p:nvPr>
            <p:ph type="body" sz="quarter" idx="11"/>
          </p:nvPr>
        </p:nvSpPr>
        <p:spPr>
          <a:xfrm>
            <a:off x="1981200" y="238931"/>
            <a:ext cx="13432971" cy="1857155"/>
          </a:xfrm>
        </p:spPr>
        <p:txBody>
          <a:bodyPr/>
          <a:lstStyle/>
          <a:p>
            <a:r>
              <a:rPr lang="en-GB" dirty="0"/>
              <a:t>Visualizing Terrain-Aware Constraint Generation</a:t>
            </a:r>
            <a:endParaRPr lang="en-US" dirty="0"/>
          </a:p>
        </p:txBody>
      </p:sp>
      <p:pic>
        <p:nvPicPr>
          <p:cNvPr id="4" name="Picture 3">
            <a:extLst>
              <a:ext uri="{FF2B5EF4-FFF2-40B4-BE49-F238E27FC236}">
                <a16:creationId xmlns:a16="http://schemas.microsoft.com/office/drawing/2014/main" id="{C68B5201-834C-2E7B-46DB-0A5D8C739C59}"/>
              </a:ext>
            </a:extLst>
          </p:cNvPr>
          <p:cNvPicPr>
            <a:picLocks noChangeAspect="1"/>
          </p:cNvPicPr>
          <p:nvPr/>
        </p:nvPicPr>
        <p:blipFill>
          <a:blip r:embed="rId3"/>
          <a:stretch>
            <a:fillRect/>
          </a:stretch>
        </p:blipFill>
        <p:spPr>
          <a:xfrm>
            <a:off x="1578073" y="2618600"/>
            <a:ext cx="21227853" cy="10163519"/>
          </a:xfrm>
          <a:prstGeom prst="rect">
            <a:avLst/>
          </a:prstGeom>
        </p:spPr>
      </p:pic>
    </p:spTree>
    <p:extLst>
      <p:ext uri="{BB962C8B-B14F-4D97-AF65-F5344CB8AC3E}">
        <p14:creationId xmlns:p14="http://schemas.microsoft.com/office/powerpoint/2010/main" val="3337480568"/>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1F47C7-B33A-0734-6A0E-5B1367BC0832}"/>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11CEE1C3-F717-ACB8-5767-5C0915A27F23}"/>
              </a:ext>
            </a:extLst>
          </p:cNvPr>
          <p:cNvSpPr>
            <a:spLocks noGrp="1"/>
          </p:cNvSpPr>
          <p:nvPr>
            <p:ph type="body" sz="quarter" idx="11"/>
          </p:nvPr>
        </p:nvSpPr>
        <p:spPr>
          <a:xfrm>
            <a:off x="1981200" y="238931"/>
            <a:ext cx="13041086" cy="1857155"/>
          </a:xfrm>
        </p:spPr>
        <p:txBody>
          <a:bodyPr/>
          <a:lstStyle/>
          <a:p>
            <a:r>
              <a:rPr lang="en-GB" dirty="0"/>
              <a:t>Experiment B: Logistics Stress-Testing</a:t>
            </a:r>
            <a:endParaRPr lang="en-US" dirty="0"/>
          </a:p>
        </p:txBody>
      </p:sp>
      <p:pic>
        <p:nvPicPr>
          <p:cNvPr id="4" name="Picture 3">
            <a:extLst>
              <a:ext uri="{FF2B5EF4-FFF2-40B4-BE49-F238E27FC236}">
                <a16:creationId xmlns:a16="http://schemas.microsoft.com/office/drawing/2014/main" id="{E13F846E-A357-1A01-CF2A-C99E731BA08B}"/>
              </a:ext>
            </a:extLst>
          </p:cNvPr>
          <p:cNvPicPr>
            <a:picLocks noChangeAspect="1"/>
          </p:cNvPicPr>
          <p:nvPr/>
        </p:nvPicPr>
        <p:blipFill>
          <a:blip r:embed="rId3"/>
          <a:stretch>
            <a:fillRect/>
          </a:stretch>
        </p:blipFill>
        <p:spPr>
          <a:xfrm>
            <a:off x="968749" y="3100111"/>
            <a:ext cx="22446501" cy="9304663"/>
          </a:xfrm>
          <a:prstGeom prst="rect">
            <a:avLst/>
          </a:prstGeom>
        </p:spPr>
      </p:pic>
    </p:spTree>
    <p:extLst>
      <p:ext uri="{BB962C8B-B14F-4D97-AF65-F5344CB8AC3E}">
        <p14:creationId xmlns:p14="http://schemas.microsoft.com/office/powerpoint/2010/main" val="3972692485"/>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3B9B2F-5318-D99F-45C8-27E9FAD3ADBF}"/>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9AE38B6-D349-0904-670F-31BF119AC738}"/>
              </a:ext>
            </a:extLst>
          </p:cNvPr>
          <p:cNvSpPr>
            <a:spLocks noGrp="1"/>
          </p:cNvSpPr>
          <p:nvPr>
            <p:ph type="body" sz="quarter" idx="11"/>
          </p:nvPr>
        </p:nvSpPr>
        <p:spPr>
          <a:xfrm>
            <a:off x="1981200" y="238931"/>
            <a:ext cx="13563600" cy="1857155"/>
          </a:xfrm>
        </p:spPr>
        <p:txBody>
          <a:bodyPr/>
          <a:lstStyle/>
          <a:p>
            <a:r>
              <a:rPr lang="en-GB" dirty="0"/>
              <a:t>Sensitivity Analysis: Interdiction vs. SUT Fragility</a:t>
            </a:r>
            <a:endParaRPr lang="en-US" dirty="0"/>
          </a:p>
        </p:txBody>
      </p:sp>
      <p:pic>
        <p:nvPicPr>
          <p:cNvPr id="4" name="Picture 3">
            <a:extLst>
              <a:ext uri="{FF2B5EF4-FFF2-40B4-BE49-F238E27FC236}">
                <a16:creationId xmlns:a16="http://schemas.microsoft.com/office/drawing/2014/main" id="{E45E190F-ECB0-43E2-19C0-1EDF9E154CD8}"/>
              </a:ext>
            </a:extLst>
          </p:cNvPr>
          <p:cNvPicPr>
            <a:picLocks noChangeAspect="1"/>
          </p:cNvPicPr>
          <p:nvPr/>
        </p:nvPicPr>
        <p:blipFill>
          <a:blip r:embed="rId3"/>
          <a:stretch>
            <a:fillRect/>
          </a:stretch>
        </p:blipFill>
        <p:spPr>
          <a:xfrm>
            <a:off x="1442758" y="3070518"/>
            <a:ext cx="20807642" cy="8904501"/>
          </a:xfrm>
          <a:prstGeom prst="rect">
            <a:avLst/>
          </a:prstGeom>
        </p:spPr>
      </p:pic>
    </p:spTree>
    <p:extLst>
      <p:ext uri="{BB962C8B-B14F-4D97-AF65-F5344CB8AC3E}">
        <p14:creationId xmlns:p14="http://schemas.microsoft.com/office/powerpoint/2010/main" val="3858696414"/>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AF2D42-3E29-FF4B-9031-3D97B2B77BB8}"/>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513CFAEA-5AB3-58A1-0567-62C4DCD228D1}"/>
              </a:ext>
            </a:extLst>
          </p:cNvPr>
          <p:cNvSpPr>
            <a:spLocks noGrp="1"/>
          </p:cNvSpPr>
          <p:nvPr>
            <p:ph type="body" sz="quarter" idx="11"/>
          </p:nvPr>
        </p:nvSpPr>
        <p:spPr>
          <a:xfrm>
            <a:off x="1981200" y="238931"/>
            <a:ext cx="14434457" cy="1857155"/>
          </a:xfrm>
        </p:spPr>
        <p:txBody>
          <a:bodyPr/>
          <a:lstStyle/>
          <a:p>
            <a:r>
              <a:rPr lang="en-GB" dirty="0"/>
              <a:t>Testbed Performance and Latency Budgets</a:t>
            </a:r>
            <a:endParaRPr lang="en-US" dirty="0"/>
          </a:p>
        </p:txBody>
      </p:sp>
      <p:pic>
        <p:nvPicPr>
          <p:cNvPr id="4" name="Picture 3">
            <a:extLst>
              <a:ext uri="{FF2B5EF4-FFF2-40B4-BE49-F238E27FC236}">
                <a16:creationId xmlns:a16="http://schemas.microsoft.com/office/drawing/2014/main" id="{F3865E8E-6692-3059-E067-34EDD0DEAAF6}"/>
              </a:ext>
            </a:extLst>
          </p:cNvPr>
          <p:cNvPicPr>
            <a:picLocks noChangeAspect="1"/>
          </p:cNvPicPr>
          <p:nvPr/>
        </p:nvPicPr>
        <p:blipFill>
          <a:blip r:embed="rId3"/>
          <a:stretch>
            <a:fillRect/>
          </a:stretch>
        </p:blipFill>
        <p:spPr>
          <a:xfrm>
            <a:off x="455686" y="3417500"/>
            <a:ext cx="23405798" cy="8339071"/>
          </a:xfrm>
          <a:prstGeom prst="rect">
            <a:avLst/>
          </a:prstGeom>
        </p:spPr>
      </p:pic>
    </p:spTree>
    <p:extLst>
      <p:ext uri="{BB962C8B-B14F-4D97-AF65-F5344CB8AC3E}">
        <p14:creationId xmlns:p14="http://schemas.microsoft.com/office/powerpoint/2010/main" val="2355213524"/>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70BA921-152C-40AE-B100-054527BC45BB}"/>
              </a:ext>
            </a:extLst>
          </p:cNvPr>
          <p:cNvSpPr>
            <a:spLocks noGrp="1"/>
          </p:cNvSpPr>
          <p:nvPr>
            <p:ph type="body" sz="quarter" idx="10"/>
          </p:nvPr>
        </p:nvSpPr>
        <p:spPr>
          <a:xfrm>
            <a:off x="1981200" y="3701143"/>
            <a:ext cx="19594513" cy="8783202"/>
          </a:xfrm>
        </p:spPr>
        <p:txBody>
          <a:bodyPr/>
          <a:lstStyle/>
          <a:p>
            <a:pPr marL="914400" indent="-914400">
              <a:buFont typeface="+mj-lt"/>
              <a:buAutoNum type="arabicPeriod"/>
            </a:pPr>
            <a:r>
              <a:rPr lang="en-US" sz="6000" dirty="0"/>
              <a:t>Introduction &amp; Motivation</a:t>
            </a:r>
          </a:p>
          <a:p>
            <a:pPr marL="914400" indent="-914400">
              <a:buFont typeface="+mj-lt"/>
              <a:buAutoNum type="arabicPeriod"/>
            </a:pPr>
            <a:r>
              <a:rPr lang="en-US" sz="6000" dirty="0"/>
              <a:t>System Architecture</a:t>
            </a:r>
          </a:p>
          <a:p>
            <a:pPr marL="914400" indent="-914400">
              <a:buFont typeface="+mj-lt"/>
              <a:buAutoNum type="arabicPeriod"/>
            </a:pPr>
            <a:r>
              <a:rPr lang="en-US" sz="6000" dirty="0"/>
              <a:t>Terrain Intelligence &amp; Constraints</a:t>
            </a:r>
          </a:p>
          <a:p>
            <a:pPr marL="914400" indent="-914400">
              <a:buFont typeface="+mj-lt"/>
              <a:buAutoNum type="arabicPeriod"/>
            </a:pPr>
            <a:r>
              <a:rPr lang="en-US" sz="6000" dirty="0"/>
              <a:t>Logistics Constraint Modeling</a:t>
            </a:r>
          </a:p>
          <a:p>
            <a:pPr marL="914400" indent="-914400">
              <a:buFont typeface="+mj-lt"/>
              <a:buAutoNum type="arabicPeriod"/>
            </a:pPr>
            <a:r>
              <a:rPr lang="en-GB" sz="6000" dirty="0"/>
              <a:t>VV&amp;A and The Digital Twin Methodology</a:t>
            </a:r>
          </a:p>
          <a:p>
            <a:pPr marL="914400" indent="-914400">
              <a:buFont typeface="+mj-lt"/>
              <a:buAutoNum type="arabicPeriod"/>
            </a:pPr>
            <a:r>
              <a:rPr lang="en-US" sz="6000" dirty="0"/>
              <a:t>Experimental Results</a:t>
            </a:r>
          </a:p>
          <a:p>
            <a:pPr marL="914400" indent="-914400">
              <a:buFont typeface="+mj-lt"/>
              <a:buAutoNum type="arabicPeriod"/>
            </a:pPr>
            <a:r>
              <a:rPr lang="en-US" sz="6000" dirty="0"/>
              <a:t>Conclusion &amp; Future Work</a:t>
            </a:r>
          </a:p>
        </p:txBody>
      </p:sp>
      <p:sp>
        <p:nvSpPr>
          <p:cNvPr id="3" name="Text Placeholder 2">
            <a:extLst>
              <a:ext uri="{FF2B5EF4-FFF2-40B4-BE49-F238E27FC236}">
                <a16:creationId xmlns:a16="http://schemas.microsoft.com/office/drawing/2014/main" id="{AF132237-BE44-3154-AECC-D706A9BAC2BB}"/>
              </a:ext>
            </a:extLst>
          </p:cNvPr>
          <p:cNvSpPr>
            <a:spLocks noGrp="1"/>
          </p:cNvSpPr>
          <p:nvPr>
            <p:ph type="body" sz="quarter" idx="11"/>
          </p:nvPr>
        </p:nvSpPr>
        <p:spPr/>
        <p:txBody>
          <a:bodyPr/>
          <a:lstStyle/>
          <a:p>
            <a:r>
              <a:rPr lang="en-US" dirty="0"/>
              <a:t>Outline</a:t>
            </a:r>
          </a:p>
        </p:txBody>
      </p:sp>
    </p:spTree>
    <p:extLst>
      <p:ext uri="{BB962C8B-B14F-4D97-AF65-F5344CB8AC3E}">
        <p14:creationId xmlns:p14="http://schemas.microsoft.com/office/powerpoint/2010/main" val="2740996019"/>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BFE7B0-EBE4-CF5C-9009-95A775C8A5E4}"/>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DA941C24-2346-B4CE-7AAC-577E1D60AAA8}"/>
              </a:ext>
            </a:extLst>
          </p:cNvPr>
          <p:cNvSpPr>
            <a:spLocks noGrp="1"/>
          </p:cNvSpPr>
          <p:nvPr>
            <p:ph type="body" sz="quarter" idx="11"/>
          </p:nvPr>
        </p:nvSpPr>
        <p:spPr>
          <a:xfrm>
            <a:off x="1981200" y="238931"/>
            <a:ext cx="21434612" cy="1857155"/>
          </a:xfrm>
        </p:spPr>
        <p:txBody>
          <a:bodyPr/>
          <a:lstStyle/>
          <a:p>
            <a:r>
              <a:rPr lang="en-GB" dirty="0"/>
              <a:t>Conclusion</a:t>
            </a:r>
            <a:endParaRPr lang="en-US" dirty="0"/>
          </a:p>
        </p:txBody>
      </p:sp>
      <p:pic>
        <p:nvPicPr>
          <p:cNvPr id="4" name="Picture 3">
            <a:extLst>
              <a:ext uri="{FF2B5EF4-FFF2-40B4-BE49-F238E27FC236}">
                <a16:creationId xmlns:a16="http://schemas.microsoft.com/office/drawing/2014/main" id="{74240683-0CE4-E086-CA4C-CD3FE70D6BB2}"/>
              </a:ext>
            </a:extLst>
          </p:cNvPr>
          <p:cNvPicPr>
            <a:picLocks noChangeAspect="1"/>
          </p:cNvPicPr>
          <p:nvPr/>
        </p:nvPicPr>
        <p:blipFill>
          <a:blip r:embed="rId3"/>
          <a:stretch>
            <a:fillRect/>
          </a:stretch>
        </p:blipFill>
        <p:spPr>
          <a:xfrm>
            <a:off x="424352" y="3594572"/>
            <a:ext cx="23535295" cy="7595942"/>
          </a:xfrm>
          <a:prstGeom prst="rect">
            <a:avLst/>
          </a:prstGeom>
        </p:spPr>
      </p:pic>
    </p:spTree>
    <p:extLst>
      <p:ext uri="{BB962C8B-B14F-4D97-AF65-F5344CB8AC3E}">
        <p14:creationId xmlns:p14="http://schemas.microsoft.com/office/powerpoint/2010/main" val="4272988051"/>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EAFB08-64D6-0D2E-7A78-4B039DEAC8F0}"/>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328A2DC-0D1D-9FAC-376F-ED1E3C0839EC}"/>
              </a:ext>
            </a:extLst>
          </p:cNvPr>
          <p:cNvSpPr>
            <a:spLocks noGrp="1"/>
          </p:cNvSpPr>
          <p:nvPr>
            <p:ph type="body" sz="quarter" idx="11"/>
          </p:nvPr>
        </p:nvSpPr>
        <p:spPr>
          <a:xfrm>
            <a:off x="1981200" y="238931"/>
            <a:ext cx="21434612" cy="1857155"/>
          </a:xfrm>
        </p:spPr>
        <p:txBody>
          <a:bodyPr/>
          <a:lstStyle/>
          <a:p>
            <a:r>
              <a:rPr lang="en-GB" dirty="0"/>
              <a:t>Future Work</a:t>
            </a:r>
            <a:endParaRPr lang="en-US" dirty="0"/>
          </a:p>
        </p:txBody>
      </p:sp>
      <p:pic>
        <p:nvPicPr>
          <p:cNvPr id="4" name="Picture 3">
            <a:extLst>
              <a:ext uri="{FF2B5EF4-FFF2-40B4-BE49-F238E27FC236}">
                <a16:creationId xmlns:a16="http://schemas.microsoft.com/office/drawing/2014/main" id="{216226C1-6049-14F1-9441-F9C4FDFB271D}"/>
              </a:ext>
            </a:extLst>
          </p:cNvPr>
          <p:cNvPicPr>
            <a:picLocks noChangeAspect="1"/>
          </p:cNvPicPr>
          <p:nvPr/>
        </p:nvPicPr>
        <p:blipFill>
          <a:blip r:embed="rId3"/>
          <a:stretch>
            <a:fillRect/>
          </a:stretch>
        </p:blipFill>
        <p:spPr>
          <a:xfrm>
            <a:off x="1232091" y="3140563"/>
            <a:ext cx="22022355" cy="8856386"/>
          </a:xfrm>
          <a:prstGeom prst="rect">
            <a:avLst/>
          </a:prstGeom>
        </p:spPr>
      </p:pic>
    </p:spTree>
    <p:extLst>
      <p:ext uri="{BB962C8B-B14F-4D97-AF65-F5344CB8AC3E}">
        <p14:creationId xmlns:p14="http://schemas.microsoft.com/office/powerpoint/2010/main" val="1335922058"/>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0D6382-1F47-E616-3762-D122A4D23E80}"/>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668F0B06-7688-51EF-FCB4-05160C9C927A}"/>
              </a:ext>
            </a:extLst>
          </p:cNvPr>
          <p:cNvSpPr>
            <a:spLocks noGrp="1"/>
          </p:cNvSpPr>
          <p:nvPr>
            <p:ph type="body" sz="quarter" idx="11"/>
          </p:nvPr>
        </p:nvSpPr>
        <p:spPr>
          <a:xfrm>
            <a:off x="1981200" y="238931"/>
            <a:ext cx="10689771" cy="1857155"/>
          </a:xfrm>
        </p:spPr>
        <p:txBody>
          <a:bodyPr/>
          <a:lstStyle/>
          <a:p>
            <a:r>
              <a:rPr lang="en-GB" dirty="0"/>
              <a:t>Acknowledgments &amp; Questions</a:t>
            </a:r>
            <a:endParaRPr lang="en-US" dirty="0"/>
          </a:p>
        </p:txBody>
      </p:sp>
      <p:pic>
        <p:nvPicPr>
          <p:cNvPr id="4" name="Picture 3">
            <a:extLst>
              <a:ext uri="{FF2B5EF4-FFF2-40B4-BE49-F238E27FC236}">
                <a16:creationId xmlns:a16="http://schemas.microsoft.com/office/drawing/2014/main" id="{443252D6-0085-7947-92E2-1ED649A7D2B7}"/>
              </a:ext>
            </a:extLst>
          </p:cNvPr>
          <p:cNvPicPr>
            <a:picLocks noChangeAspect="1"/>
          </p:cNvPicPr>
          <p:nvPr/>
        </p:nvPicPr>
        <p:blipFill>
          <a:blip r:embed="rId3"/>
          <a:stretch>
            <a:fillRect/>
          </a:stretch>
        </p:blipFill>
        <p:spPr>
          <a:xfrm>
            <a:off x="872192" y="3533809"/>
            <a:ext cx="21434612" cy="7257983"/>
          </a:xfrm>
          <a:prstGeom prst="rect">
            <a:avLst/>
          </a:prstGeom>
        </p:spPr>
      </p:pic>
    </p:spTree>
    <p:extLst>
      <p:ext uri="{BB962C8B-B14F-4D97-AF65-F5344CB8AC3E}">
        <p14:creationId xmlns:p14="http://schemas.microsoft.com/office/powerpoint/2010/main" val="3703002086"/>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284BB8-1268-AE54-8666-DFA3D28707B8}"/>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5928980C-D06E-3692-BD1F-249D5E765F49}"/>
              </a:ext>
            </a:extLst>
          </p:cNvPr>
          <p:cNvSpPr>
            <a:spLocks noGrp="1"/>
          </p:cNvSpPr>
          <p:nvPr>
            <p:ph type="body" sz="quarter" idx="11"/>
          </p:nvPr>
        </p:nvSpPr>
        <p:spPr>
          <a:xfrm>
            <a:off x="1981200" y="238931"/>
            <a:ext cx="14249400" cy="1857155"/>
          </a:xfrm>
        </p:spPr>
        <p:txBody>
          <a:bodyPr/>
          <a:lstStyle/>
          <a:p>
            <a:r>
              <a:rPr lang="en-GB" dirty="0"/>
              <a:t>The ”Sim-to-Real” Gap in Autonomy Validation</a:t>
            </a:r>
            <a:endParaRPr lang="en-US" dirty="0"/>
          </a:p>
        </p:txBody>
      </p:sp>
      <p:pic>
        <p:nvPicPr>
          <p:cNvPr id="7" name="Picture 6">
            <a:extLst>
              <a:ext uri="{FF2B5EF4-FFF2-40B4-BE49-F238E27FC236}">
                <a16:creationId xmlns:a16="http://schemas.microsoft.com/office/drawing/2014/main" id="{90CA2372-0FA4-16AB-FEA5-D80B8651CAE8}"/>
              </a:ext>
            </a:extLst>
          </p:cNvPr>
          <p:cNvPicPr>
            <a:picLocks noChangeAspect="1"/>
          </p:cNvPicPr>
          <p:nvPr/>
        </p:nvPicPr>
        <p:blipFill>
          <a:blip r:embed="rId3"/>
          <a:stretch>
            <a:fillRect/>
          </a:stretch>
        </p:blipFill>
        <p:spPr>
          <a:xfrm>
            <a:off x="1260208" y="3373339"/>
            <a:ext cx="22478255" cy="9167004"/>
          </a:xfrm>
          <a:prstGeom prst="rect">
            <a:avLst/>
          </a:prstGeom>
        </p:spPr>
      </p:pic>
    </p:spTree>
    <p:extLst>
      <p:ext uri="{BB962C8B-B14F-4D97-AF65-F5344CB8AC3E}">
        <p14:creationId xmlns:p14="http://schemas.microsoft.com/office/powerpoint/2010/main" val="1817425166"/>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1754A3-E58F-0A25-BC2E-80D6B1F56B7C}"/>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5705481A-09F2-0A79-6C69-0A2184C9CB70}"/>
              </a:ext>
            </a:extLst>
          </p:cNvPr>
          <p:cNvSpPr>
            <a:spLocks noGrp="1"/>
          </p:cNvSpPr>
          <p:nvPr>
            <p:ph type="body" sz="quarter" idx="11"/>
          </p:nvPr>
        </p:nvSpPr>
        <p:spPr>
          <a:xfrm>
            <a:off x="1981200" y="238931"/>
            <a:ext cx="15566571" cy="1857155"/>
          </a:xfrm>
        </p:spPr>
        <p:txBody>
          <a:bodyPr/>
          <a:lstStyle/>
          <a:p>
            <a:r>
              <a:rPr lang="en-GB" dirty="0"/>
              <a:t>Objectives of the Proposed Framework</a:t>
            </a:r>
            <a:endParaRPr lang="en-US" dirty="0"/>
          </a:p>
        </p:txBody>
      </p:sp>
      <p:pic>
        <p:nvPicPr>
          <p:cNvPr id="4" name="Picture 3">
            <a:extLst>
              <a:ext uri="{FF2B5EF4-FFF2-40B4-BE49-F238E27FC236}">
                <a16:creationId xmlns:a16="http://schemas.microsoft.com/office/drawing/2014/main" id="{BDDB9285-FAC8-5631-9FE9-EE860A7B0930}"/>
              </a:ext>
            </a:extLst>
          </p:cNvPr>
          <p:cNvPicPr>
            <a:picLocks noChangeAspect="1"/>
          </p:cNvPicPr>
          <p:nvPr/>
        </p:nvPicPr>
        <p:blipFill>
          <a:blip r:embed="rId3"/>
          <a:stretch>
            <a:fillRect/>
          </a:stretch>
        </p:blipFill>
        <p:spPr>
          <a:xfrm>
            <a:off x="572848" y="3432935"/>
            <a:ext cx="23238303" cy="8387670"/>
          </a:xfrm>
          <a:prstGeom prst="rect">
            <a:avLst/>
          </a:prstGeom>
        </p:spPr>
      </p:pic>
    </p:spTree>
    <p:extLst>
      <p:ext uri="{BB962C8B-B14F-4D97-AF65-F5344CB8AC3E}">
        <p14:creationId xmlns:p14="http://schemas.microsoft.com/office/powerpoint/2010/main" val="4044769476"/>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16101C-E7E2-CF27-D217-804B4DB26FEE}"/>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65D89C26-5D47-7D27-B026-B3363180902C}"/>
              </a:ext>
            </a:extLst>
          </p:cNvPr>
          <p:cNvSpPr>
            <a:spLocks noGrp="1"/>
          </p:cNvSpPr>
          <p:nvPr>
            <p:ph type="body" sz="quarter" idx="11"/>
          </p:nvPr>
        </p:nvSpPr>
        <p:spPr>
          <a:xfrm>
            <a:off x="1981200" y="238931"/>
            <a:ext cx="21434612" cy="1857155"/>
          </a:xfrm>
        </p:spPr>
        <p:txBody>
          <a:bodyPr/>
          <a:lstStyle/>
          <a:p>
            <a:r>
              <a:rPr lang="en-GB" dirty="0"/>
              <a:t>Modular Testbed Architecture</a:t>
            </a:r>
            <a:endParaRPr lang="en-US" dirty="0"/>
          </a:p>
        </p:txBody>
      </p:sp>
      <p:pic>
        <p:nvPicPr>
          <p:cNvPr id="4" name="Picture 3">
            <a:extLst>
              <a:ext uri="{FF2B5EF4-FFF2-40B4-BE49-F238E27FC236}">
                <a16:creationId xmlns:a16="http://schemas.microsoft.com/office/drawing/2014/main" id="{37BBA268-B1CB-DA81-8E92-42ED64DA06DC}"/>
              </a:ext>
            </a:extLst>
          </p:cNvPr>
          <p:cNvPicPr>
            <a:picLocks noChangeAspect="1"/>
          </p:cNvPicPr>
          <p:nvPr/>
        </p:nvPicPr>
        <p:blipFill>
          <a:blip r:embed="rId3"/>
          <a:stretch>
            <a:fillRect/>
          </a:stretch>
        </p:blipFill>
        <p:spPr>
          <a:xfrm>
            <a:off x="1189329" y="2538160"/>
            <a:ext cx="21434612" cy="9566521"/>
          </a:xfrm>
          <a:prstGeom prst="rect">
            <a:avLst/>
          </a:prstGeom>
        </p:spPr>
      </p:pic>
    </p:spTree>
    <p:extLst>
      <p:ext uri="{BB962C8B-B14F-4D97-AF65-F5344CB8AC3E}">
        <p14:creationId xmlns:p14="http://schemas.microsoft.com/office/powerpoint/2010/main" val="3340264723"/>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726D4C-617F-4D28-57BA-3AF14D2AF072}"/>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8E2FB33A-CE3E-D6E1-5838-1BF8F478B213}"/>
              </a:ext>
            </a:extLst>
          </p:cNvPr>
          <p:cNvSpPr>
            <a:spLocks noGrp="1"/>
          </p:cNvSpPr>
          <p:nvPr>
            <p:ph type="body" sz="quarter" idx="11"/>
          </p:nvPr>
        </p:nvSpPr>
        <p:spPr>
          <a:xfrm>
            <a:off x="1981200" y="238931"/>
            <a:ext cx="21434612" cy="1857155"/>
          </a:xfrm>
        </p:spPr>
        <p:txBody>
          <a:bodyPr/>
          <a:lstStyle/>
          <a:p>
            <a:r>
              <a:rPr lang="en-GB" dirty="0"/>
              <a:t>Environment Logic Kernel</a:t>
            </a:r>
            <a:endParaRPr lang="en-US" dirty="0"/>
          </a:p>
        </p:txBody>
      </p:sp>
      <p:pic>
        <p:nvPicPr>
          <p:cNvPr id="4" name="Picture 3">
            <a:extLst>
              <a:ext uri="{FF2B5EF4-FFF2-40B4-BE49-F238E27FC236}">
                <a16:creationId xmlns:a16="http://schemas.microsoft.com/office/drawing/2014/main" id="{15403C22-2B76-3BED-DF99-AA1F3F7DAD2A}"/>
              </a:ext>
            </a:extLst>
          </p:cNvPr>
          <p:cNvPicPr>
            <a:picLocks noChangeAspect="1"/>
          </p:cNvPicPr>
          <p:nvPr/>
        </p:nvPicPr>
        <p:blipFill>
          <a:blip r:embed="rId3"/>
          <a:stretch>
            <a:fillRect/>
          </a:stretch>
        </p:blipFill>
        <p:spPr>
          <a:xfrm>
            <a:off x="1006927" y="2625648"/>
            <a:ext cx="22863300" cy="9348638"/>
          </a:xfrm>
          <a:prstGeom prst="rect">
            <a:avLst/>
          </a:prstGeom>
        </p:spPr>
      </p:pic>
    </p:spTree>
    <p:extLst>
      <p:ext uri="{BB962C8B-B14F-4D97-AF65-F5344CB8AC3E}">
        <p14:creationId xmlns:p14="http://schemas.microsoft.com/office/powerpoint/2010/main" val="1804290531"/>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619AD-D4E2-450D-145B-6EA30AA1948C}"/>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BF7811E3-DD9B-1E13-52E9-A501D36078B5}"/>
              </a:ext>
            </a:extLst>
          </p:cNvPr>
          <p:cNvSpPr>
            <a:spLocks noGrp="1"/>
          </p:cNvSpPr>
          <p:nvPr>
            <p:ph type="body" sz="quarter" idx="11"/>
          </p:nvPr>
        </p:nvSpPr>
        <p:spPr>
          <a:xfrm>
            <a:off x="1981200" y="238931"/>
            <a:ext cx="15566571" cy="1857155"/>
          </a:xfrm>
        </p:spPr>
        <p:txBody>
          <a:bodyPr/>
          <a:lstStyle/>
          <a:p>
            <a:r>
              <a:rPr lang="en-GB" dirty="0"/>
              <a:t>Interface Control and Data Contracts</a:t>
            </a:r>
            <a:endParaRPr lang="en-US" dirty="0"/>
          </a:p>
        </p:txBody>
      </p:sp>
      <p:pic>
        <p:nvPicPr>
          <p:cNvPr id="4" name="Picture 3">
            <a:extLst>
              <a:ext uri="{FF2B5EF4-FFF2-40B4-BE49-F238E27FC236}">
                <a16:creationId xmlns:a16="http://schemas.microsoft.com/office/drawing/2014/main" id="{8E280A84-EB63-1022-9392-E8B319E1E6AE}"/>
              </a:ext>
            </a:extLst>
          </p:cNvPr>
          <p:cNvPicPr>
            <a:picLocks noChangeAspect="1"/>
          </p:cNvPicPr>
          <p:nvPr/>
        </p:nvPicPr>
        <p:blipFill>
          <a:blip r:embed="rId3"/>
          <a:stretch>
            <a:fillRect/>
          </a:stretch>
        </p:blipFill>
        <p:spPr>
          <a:xfrm>
            <a:off x="611059" y="3451349"/>
            <a:ext cx="23161881" cy="8005545"/>
          </a:xfrm>
          <a:prstGeom prst="rect">
            <a:avLst/>
          </a:prstGeom>
        </p:spPr>
      </p:pic>
    </p:spTree>
    <p:extLst>
      <p:ext uri="{BB962C8B-B14F-4D97-AF65-F5344CB8AC3E}">
        <p14:creationId xmlns:p14="http://schemas.microsoft.com/office/powerpoint/2010/main" val="3565161241"/>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0543EC-CDBB-11CC-A2BE-95362175287A}"/>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68B3F7E3-2E05-DFCA-9C83-990BB458D373}"/>
              </a:ext>
            </a:extLst>
          </p:cNvPr>
          <p:cNvSpPr>
            <a:spLocks noGrp="1"/>
          </p:cNvSpPr>
          <p:nvPr>
            <p:ph type="body" sz="quarter" idx="11"/>
          </p:nvPr>
        </p:nvSpPr>
        <p:spPr>
          <a:xfrm>
            <a:off x="1981200" y="238931"/>
            <a:ext cx="13563600" cy="1857155"/>
          </a:xfrm>
        </p:spPr>
        <p:txBody>
          <a:bodyPr/>
          <a:lstStyle/>
          <a:p>
            <a:r>
              <a:rPr lang="en-GB" dirty="0"/>
              <a:t>Terrain Analysis: Gradient-Based ODD Definition</a:t>
            </a:r>
            <a:endParaRPr lang="en-US" dirty="0"/>
          </a:p>
        </p:txBody>
      </p:sp>
      <p:pic>
        <p:nvPicPr>
          <p:cNvPr id="4" name="Picture 3">
            <a:extLst>
              <a:ext uri="{FF2B5EF4-FFF2-40B4-BE49-F238E27FC236}">
                <a16:creationId xmlns:a16="http://schemas.microsoft.com/office/drawing/2014/main" id="{00EB6FF1-9A13-6AD7-5540-CA2BACCB4CE2}"/>
              </a:ext>
            </a:extLst>
          </p:cNvPr>
          <p:cNvPicPr>
            <a:picLocks noChangeAspect="1"/>
          </p:cNvPicPr>
          <p:nvPr/>
        </p:nvPicPr>
        <p:blipFill>
          <a:blip r:embed="rId3"/>
          <a:stretch>
            <a:fillRect/>
          </a:stretch>
        </p:blipFill>
        <p:spPr>
          <a:xfrm>
            <a:off x="1112345" y="3279746"/>
            <a:ext cx="22159310" cy="9483434"/>
          </a:xfrm>
          <a:prstGeom prst="rect">
            <a:avLst/>
          </a:prstGeom>
        </p:spPr>
      </p:pic>
    </p:spTree>
    <p:extLst>
      <p:ext uri="{BB962C8B-B14F-4D97-AF65-F5344CB8AC3E}">
        <p14:creationId xmlns:p14="http://schemas.microsoft.com/office/powerpoint/2010/main" val="2517022522"/>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B89565-49E2-C0FE-3C1E-AE6C715C3E73}"/>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811880AE-5016-D89E-A7FB-B87AD52EB969}"/>
              </a:ext>
            </a:extLst>
          </p:cNvPr>
          <p:cNvSpPr>
            <a:spLocks noGrp="1"/>
          </p:cNvSpPr>
          <p:nvPr>
            <p:ph type="body" sz="quarter" idx="11"/>
          </p:nvPr>
        </p:nvSpPr>
        <p:spPr>
          <a:xfrm>
            <a:off x="1981200" y="238931"/>
            <a:ext cx="21434612" cy="1857155"/>
          </a:xfrm>
        </p:spPr>
        <p:txBody>
          <a:bodyPr/>
          <a:lstStyle/>
          <a:p>
            <a:r>
              <a:rPr lang="en-GB" dirty="0"/>
              <a:t>Semantic Mobility Classification</a:t>
            </a:r>
            <a:endParaRPr lang="en-US" dirty="0"/>
          </a:p>
        </p:txBody>
      </p:sp>
      <p:pic>
        <p:nvPicPr>
          <p:cNvPr id="4" name="Picture 3">
            <a:extLst>
              <a:ext uri="{FF2B5EF4-FFF2-40B4-BE49-F238E27FC236}">
                <a16:creationId xmlns:a16="http://schemas.microsoft.com/office/drawing/2014/main" id="{36F3EA25-7A5F-C19D-EC32-2AC13983D88A}"/>
              </a:ext>
            </a:extLst>
          </p:cNvPr>
          <p:cNvPicPr>
            <a:picLocks noChangeAspect="1"/>
          </p:cNvPicPr>
          <p:nvPr/>
        </p:nvPicPr>
        <p:blipFill>
          <a:blip r:embed="rId3"/>
          <a:stretch>
            <a:fillRect/>
          </a:stretch>
        </p:blipFill>
        <p:spPr>
          <a:xfrm>
            <a:off x="424676" y="3109413"/>
            <a:ext cx="23336701" cy="7819843"/>
          </a:xfrm>
          <a:prstGeom prst="rect">
            <a:avLst/>
          </a:prstGeom>
        </p:spPr>
      </p:pic>
    </p:spTree>
    <p:extLst>
      <p:ext uri="{BB962C8B-B14F-4D97-AF65-F5344CB8AC3E}">
        <p14:creationId xmlns:p14="http://schemas.microsoft.com/office/powerpoint/2010/main" val="3679691885"/>
      </p:ext>
    </p:extLst>
  </p:cSld>
  <p:clrMapOvr>
    <a:masterClrMapping/>
  </p:clrMapOvr>
  <p:transition spd="med"/>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CEC14D83F679F43A23D69041BE21391" ma:contentTypeVersion="13" ma:contentTypeDescription="Create a new document." ma:contentTypeScope="" ma:versionID="f47b2e124c11f6a988e83845995d47e9">
  <xsd:schema xmlns:xsd="http://www.w3.org/2001/XMLSchema" xmlns:xs="http://www.w3.org/2001/XMLSchema" xmlns:p="http://schemas.microsoft.com/office/2006/metadata/properties" xmlns:ns2="e591f8af-6583-4f70-b9c2-fbccefc6abcb" xmlns:ns3="02e3e204-9d3f-4903-bb52-3b4cb3b51994" targetNamespace="http://schemas.microsoft.com/office/2006/metadata/properties" ma:root="true" ma:fieldsID="74e10584d94f96e24f72ef7a59779e52" ns2:_="" ns3:_="">
    <xsd:import namespace="e591f8af-6583-4f70-b9c2-fbccefc6abcb"/>
    <xsd:import namespace="02e3e204-9d3f-4903-bb52-3b4cb3b519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591f8af-6583-4f70-b9c2-fbccefc6abc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e6c19559-08d5-42cc-ae8c-a1e707661fd6"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Location" ma:index="19" nillable="true" ma:displayName="Location" ma:indexed="true" ma:internalName="MediaServiceLocation" ma:readOnly="true">
      <xsd:simpleType>
        <xsd:restriction base="dms:Text"/>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2e3e204-9d3f-4903-bb52-3b4cb3b51994"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589ecde8-7f47-428d-978f-e585f1756369}" ma:internalName="TaxCatchAll" ma:showField="CatchAllData" ma:web="02e3e204-9d3f-4903-bb52-3b4cb3b5199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02e3e204-9d3f-4903-bb52-3b4cb3b51994" xsi:nil="true"/>
    <lcf76f155ced4ddcb4097134ff3c332f xmlns="e591f8af-6583-4f70-b9c2-fbccefc6abcb">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AFCD79D7-DB80-4850-B814-18DEB4743138}"/>
</file>

<file path=customXml/itemProps2.xml><?xml version="1.0" encoding="utf-8"?>
<ds:datastoreItem xmlns:ds="http://schemas.openxmlformats.org/officeDocument/2006/customXml" ds:itemID="{9097F375-E902-4621-816D-D945E1479EE9}"/>
</file>

<file path=customXml/itemProps3.xml><?xml version="1.0" encoding="utf-8"?>
<ds:datastoreItem xmlns:ds="http://schemas.openxmlformats.org/officeDocument/2006/customXml" ds:itemID="{326D0646-61E8-4EED-9042-96613FE4E6F9}"/>
</file>

<file path=docMetadata/LabelInfo.xml><?xml version="1.0" encoding="utf-8"?>
<clbl:labelList xmlns:clbl="http://schemas.microsoft.com/office/2020/mipLabelMetadata">
  <clbl:label id="{554eecc5-e26c-4620-b240-5a8bb326c33d}" enabled="1" method="Privileged" siteId="{fae6d70f-954b-4811-92b6-0530d6f84c43}" contentBits="0" removed="0"/>
</clbl:labelList>
</file>

<file path=docProps/app.xml><?xml version="1.0" encoding="utf-8"?>
<Properties xmlns="http://schemas.openxmlformats.org/officeDocument/2006/extended-properties" xmlns:vt="http://schemas.openxmlformats.org/officeDocument/2006/docPropsVTypes">
  <TotalTime>1643</TotalTime>
  <Words>1873</Words>
  <Application>Microsoft Macintosh PowerPoint</Application>
  <PresentationFormat>Custom</PresentationFormat>
  <Paragraphs>54</Paragraphs>
  <Slides>22</Slides>
  <Notes>22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22</vt:i4>
      </vt:variant>
    </vt:vector>
  </HeadingPairs>
  <TitlesOfParts>
    <vt:vector size="25" baseType="lpstr">
      <vt:lpstr>Arial</vt:lpstr>
      <vt:lpstr>Helvetica Neue</vt:lpstr>
      <vt:lpstr>White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Schmitt, Jacqueline Rose (Jacquie) CTR USARMY DEVCOM GVSC (USA)</dc:creator>
  <cp:lastModifiedBy>Bulent Soykan</cp:lastModifiedBy>
  <cp:revision>347</cp:revision>
  <dcterms:modified xsi:type="dcterms:W3CDTF">2026-08-11T11:38:54Z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2864eb8-e0fe-4b30-8e06-5c0d21b53f83_Enabled">
    <vt:lpwstr>true</vt:lpwstr>
  </property>
  <property fmtid="{D5CDD505-2E9C-101B-9397-08002B2CF9AE}" pid="3" name="MSIP_Label_32864eb8-e0fe-4b30-8e06-5c0d21b53f83_SetDate">
    <vt:lpwstr>2026-07-20T19:30:35Z</vt:lpwstr>
  </property>
  <property fmtid="{D5CDD505-2E9C-101B-9397-08002B2CF9AE}" pid="4" name="MSIP_Label_32864eb8-e0fe-4b30-8e06-5c0d21b53f83_Method">
    <vt:lpwstr>Privileged</vt:lpwstr>
  </property>
  <property fmtid="{D5CDD505-2E9C-101B-9397-08002B2CF9AE}" pid="5" name="MSIP_Label_32864eb8-e0fe-4b30-8e06-5c0d21b53f83_Name">
    <vt:lpwstr>Public</vt:lpwstr>
  </property>
  <property fmtid="{D5CDD505-2E9C-101B-9397-08002B2CF9AE}" pid="6" name="MSIP_Label_32864eb8-e0fe-4b30-8e06-5c0d21b53f83_SiteId">
    <vt:lpwstr>8da330ea-224e-4f1c-bd9d-32d86614e6cf</vt:lpwstr>
  </property>
  <property fmtid="{D5CDD505-2E9C-101B-9397-08002B2CF9AE}" pid="7" name="MSIP_Label_32864eb8-e0fe-4b30-8e06-5c0d21b53f83_ActionId">
    <vt:lpwstr>ac3e90a0-83e4-41a2-84b4-8168541ab5f7</vt:lpwstr>
  </property>
  <property fmtid="{D5CDD505-2E9C-101B-9397-08002B2CF9AE}" pid="8" name="MSIP_Label_32864eb8-e0fe-4b30-8e06-5c0d21b53f83_ContentBits">
    <vt:lpwstr>0</vt:lpwstr>
  </property>
  <property fmtid="{D5CDD505-2E9C-101B-9397-08002B2CF9AE}" pid="9" name="MSIP_Label_32864eb8-e0fe-4b30-8e06-5c0d21b53f83_Tag">
    <vt:lpwstr>10, 0, 1, 1</vt:lpwstr>
  </property>
  <property fmtid="{D5CDD505-2E9C-101B-9397-08002B2CF9AE}" pid="10" name="ContentTypeId">
    <vt:lpwstr>0x0101004CEC14D83F679F43A23D69041BE21391</vt:lpwstr>
  </property>
</Properties>
</file>